
<file path=[Content_Types].xml><?xml version="1.0" encoding="utf-8"?>
<Types xmlns="http://schemas.openxmlformats.org/package/2006/content-types">
  <Default Extension="xml" ContentType="application/xml"/>
  <Default Extension="tiff" ContentType="image/tif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4"/>
  </p:notesMasterIdLst>
  <p:handoutMasterIdLst>
    <p:handoutMasterId r:id="rId65"/>
  </p:handoutMasterIdLst>
  <p:sldIdLst>
    <p:sldId id="261" r:id="rId3"/>
    <p:sldId id="664" r:id="rId4"/>
    <p:sldId id="674" r:id="rId5"/>
    <p:sldId id="733" r:id="rId6"/>
    <p:sldId id="734" r:id="rId7"/>
    <p:sldId id="720" r:id="rId8"/>
    <p:sldId id="675" r:id="rId9"/>
    <p:sldId id="676" r:id="rId10"/>
    <p:sldId id="677" r:id="rId11"/>
    <p:sldId id="678" r:id="rId12"/>
    <p:sldId id="679" r:id="rId13"/>
    <p:sldId id="680" r:id="rId14"/>
    <p:sldId id="681" r:id="rId15"/>
    <p:sldId id="682" r:id="rId16"/>
    <p:sldId id="683" r:id="rId17"/>
    <p:sldId id="684" r:id="rId18"/>
    <p:sldId id="721" r:id="rId19"/>
    <p:sldId id="685" r:id="rId20"/>
    <p:sldId id="686" r:id="rId21"/>
    <p:sldId id="687" r:id="rId22"/>
    <p:sldId id="688" r:id="rId23"/>
    <p:sldId id="689" r:id="rId24"/>
    <p:sldId id="690" r:id="rId25"/>
    <p:sldId id="691" r:id="rId26"/>
    <p:sldId id="692" r:id="rId27"/>
    <p:sldId id="693" r:id="rId28"/>
    <p:sldId id="694" r:id="rId29"/>
    <p:sldId id="695" r:id="rId30"/>
    <p:sldId id="696" r:id="rId31"/>
    <p:sldId id="697" r:id="rId32"/>
    <p:sldId id="698" r:id="rId33"/>
    <p:sldId id="699" r:id="rId34"/>
    <p:sldId id="700" r:id="rId35"/>
    <p:sldId id="701" r:id="rId36"/>
    <p:sldId id="702" r:id="rId37"/>
    <p:sldId id="703" r:id="rId38"/>
    <p:sldId id="704" r:id="rId39"/>
    <p:sldId id="705" r:id="rId40"/>
    <p:sldId id="706" r:id="rId41"/>
    <p:sldId id="707" r:id="rId42"/>
    <p:sldId id="708" r:id="rId43"/>
    <p:sldId id="722" r:id="rId44"/>
    <p:sldId id="709" r:id="rId45"/>
    <p:sldId id="710" r:id="rId46"/>
    <p:sldId id="711" r:id="rId47"/>
    <p:sldId id="712" r:id="rId48"/>
    <p:sldId id="713" r:id="rId49"/>
    <p:sldId id="714" r:id="rId50"/>
    <p:sldId id="715" r:id="rId51"/>
    <p:sldId id="716" r:id="rId52"/>
    <p:sldId id="717" r:id="rId53"/>
    <p:sldId id="718" r:id="rId54"/>
    <p:sldId id="719" r:id="rId55"/>
    <p:sldId id="723" r:id="rId56"/>
    <p:sldId id="724" r:id="rId57"/>
    <p:sldId id="725" r:id="rId58"/>
    <p:sldId id="726" r:id="rId59"/>
    <p:sldId id="727" r:id="rId60"/>
    <p:sldId id="731" r:id="rId61"/>
    <p:sldId id="732" r:id="rId62"/>
    <p:sldId id="67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1" autoAdjust="0"/>
    <p:restoredTop sz="71324" autoAdjust="0"/>
  </p:normalViewPr>
  <p:slideViewPr>
    <p:cSldViewPr snapToGrid="0">
      <p:cViewPr varScale="1">
        <p:scale>
          <a:sx n="64" d="100"/>
          <a:sy n="64" d="100"/>
        </p:scale>
        <p:origin x="872" y="17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1/31/17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www.safaribooksonline.com/library/view/head-first-android/9781449362171/ch09.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 want to use the card view inside a recycler view, so we’re going to put it in its own layout file. To do this, add a new layout file to the </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/main/res/</a:t>
            </a:r>
            <a:r>
              <a:rPr lang="en-US" sz="1200" b="0" i="1" kern="1200" dirty="0" err="1" smtClean="0">
                <a:solidFill>
                  <a:schemeClr val="tx1"/>
                </a:solidFill>
                <a:effectLst/>
                <a:latin typeface="+mn-lt"/>
                <a:ea typeface="+mn-ea"/>
                <a:cs typeface="+mn-cs"/>
              </a:rPr>
              <a:t>layout</a:t>
            </a:r>
            <a:r>
              <a:rPr lang="en-US" sz="1200" b="0" i="0" kern="1200" dirty="0" err="1" smtClean="0">
                <a:solidFill>
                  <a:schemeClr val="tx1"/>
                </a:solidFill>
                <a:effectLst/>
                <a:latin typeface="+mn-lt"/>
                <a:ea typeface="+mn-ea"/>
                <a:cs typeface="+mn-cs"/>
              </a:rPr>
              <a:t>folder</a:t>
            </a:r>
            <a:r>
              <a:rPr lang="en-US" sz="1200" b="0" i="0" kern="1200" dirty="0" smtClean="0">
                <a:solidFill>
                  <a:schemeClr val="tx1"/>
                </a:solidFill>
                <a:effectLst/>
                <a:latin typeface="+mn-lt"/>
                <a:ea typeface="+mn-ea"/>
                <a:cs typeface="+mn-cs"/>
              </a:rPr>
              <a:t> called </a:t>
            </a:r>
            <a:r>
              <a:rPr lang="en-US" sz="1200" b="0" i="1" kern="1200" dirty="0" err="1" smtClean="0">
                <a:solidFill>
                  <a:schemeClr val="tx1"/>
                </a:solidFill>
                <a:effectLst/>
                <a:latin typeface="+mn-lt"/>
                <a:ea typeface="+mn-ea"/>
                <a:cs typeface="+mn-cs"/>
              </a:rPr>
              <a:t>card_captioned_image.xml</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40624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CardView</a:t>
            </a:r>
            <a:r>
              <a:rPr lang="en-US" sz="1200" b="0" i="0" kern="1200" dirty="0" smtClean="0">
                <a:solidFill>
                  <a:schemeClr val="tx1"/>
                </a:solidFill>
                <a:effectLst/>
                <a:latin typeface="+mn-lt"/>
                <a:ea typeface="+mn-ea"/>
                <a:cs typeface="+mn-cs"/>
              </a:rPr>
              <a:t> class comes from the v7 </a:t>
            </a:r>
            <a:r>
              <a:rPr lang="en-US" sz="1200" b="0" i="0" kern="1200" dirty="0" err="1" smtClean="0">
                <a:solidFill>
                  <a:schemeClr val="tx1"/>
                </a:solidFill>
                <a:effectLst/>
                <a:latin typeface="+mn-lt"/>
                <a:ea typeface="+mn-ea"/>
                <a:cs typeface="+mn-cs"/>
              </a:rPr>
              <a:t>CardView</a:t>
            </a:r>
            <a:r>
              <a:rPr lang="en-US" sz="1200" b="0" i="0" kern="1200" dirty="0" smtClean="0">
                <a:solidFill>
                  <a:schemeClr val="tx1"/>
                </a:solidFill>
                <a:effectLst/>
                <a:latin typeface="+mn-lt"/>
                <a:ea typeface="+mn-ea"/>
                <a:cs typeface="+mn-cs"/>
              </a:rPr>
              <a:t> support library, so we have to use its full class path of android.support.v7.widget.CardView.</a:t>
            </a:r>
          </a:p>
          <a:p>
            <a:pPr fontAlgn="base"/>
            <a:r>
              <a:rPr lang="en-US" sz="1200" b="0" i="0" kern="1200" dirty="0" smtClean="0">
                <a:solidFill>
                  <a:schemeClr val="tx1"/>
                </a:solidFill>
                <a:effectLst/>
                <a:latin typeface="+mn-lt"/>
                <a:ea typeface="+mn-ea"/>
                <a:cs typeface="+mn-cs"/>
              </a:rPr>
              <a:t>You give your card view rounded corners by adding a namespace of</a:t>
            </a:r>
          </a:p>
          <a:p>
            <a:pPr fontAlgn="base"/>
            <a:r>
              <a:rPr lang="en-US" sz="1200" b="1" i="0" kern="1200" dirty="0" err="1" smtClean="0">
                <a:solidFill>
                  <a:schemeClr val="tx1"/>
                </a:solidFill>
                <a:effectLst/>
                <a:latin typeface="+mn-lt"/>
                <a:ea typeface="+mn-ea"/>
                <a:cs typeface="+mn-cs"/>
              </a:rPr>
              <a:t>xmlns:card_view</a:t>
            </a:r>
            <a:r>
              <a:rPr lang="en-US" sz="1200" b="1" i="0" kern="1200" dirty="0" smtClean="0">
                <a:solidFill>
                  <a:schemeClr val="tx1"/>
                </a:solidFill>
                <a:effectLst/>
                <a:latin typeface="+mn-lt"/>
                <a:ea typeface="+mn-ea"/>
                <a:cs typeface="+mn-cs"/>
              </a:rPr>
              <a:t>="http://</a:t>
            </a:r>
            <a:r>
              <a:rPr lang="en-US" sz="1200" b="1" i="0" kern="1200" dirty="0" err="1" smtClean="0">
                <a:solidFill>
                  <a:schemeClr val="tx1"/>
                </a:solidFill>
                <a:effectLst/>
                <a:latin typeface="+mn-lt"/>
                <a:ea typeface="+mn-ea"/>
                <a:cs typeface="+mn-cs"/>
              </a:rPr>
              <a:t>schemas.android.com</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apk</a:t>
            </a:r>
            <a:r>
              <a:rPr lang="en-US" sz="1200" b="1" i="0" kern="1200" dirty="0" smtClean="0">
                <a:solidFill>
                  <a:schemeClr val="tx1"/>
                </a:solidFill>
                <a:effectLst/>
                <a:latin typeface="+mn-lt"/>
                <a:ea typeface="+mn-ea"/>
                <a:cs typeface="+mn-cs"/>
              </a:rPr>
              <a:t>/res-auto” </a:t>
            </a:r>
            <a:r>
              <a:rPr lang="en-US" sz="1200" b="0" i="0" kern="1200" dirty="0" smtClean="0">
                <a:solidFill>
                  <a:schemeClr val="tx1"/>
                </a:solidFill>
                <a:effectLst/>
                <a:latin typeface="+mn-lt"/>
                <a:ea typeface="+mn-ea"/>
                <a:cs typeface="+mn-cs"/>
              </a:rPr>
              <a:t>and using the </a:t>
            </a:r>
            <a:r>
              <a:rPr lang="en-US" sz="1200" b="0" i="0" kern="1200" dirty="0" err="1" smtClean="0">
                <a:solidFill>
                  <a:schemeClr val="tx1"/>
                </a:solidFill>
                <a:effectLst/>
                <a:latin typeface="+mn-lt"/>
                <a:ea typeface="+mn-ea"/>
                <a:cs typeface="+mn-cs"/>
              </a:rPr>
              <a:t>card_view:cardCornerRadius</a:t>
            </a:r>
            <a:r>
              <a:rPr lang="en-US" sz="1200" b="0" i="0" kern="1200" dirty="0" smtClean="0">
                <a:solidFill>
                  <a:schemeClr val="tx1"/>
                </a:solidFill>
                <a:effectLst/>
                <a:latin typeface="+mn-lt"/>
                <a:ea typeface="+mn-ea"/>
                <a:cs typeface="+mn-cs"/>
              </a:rPr>
              <a:t> attribute to set the corner radius. </a:t>
            </a:r>
          </a:p>
          <a:p>
            <a:pPr fontAlgn="base"/>
            <a:r>
              <a:rPr lang="en-US" sz="1200" b="0" i="0" kern="1200" dirty="0" smtClean="0">
                <a:solidFill>
                  <a:schemeClr val="tx1"/>
                </a:solidFill>
                <a:effectLst/>
                <a:latin typeface="+mn-lt"/>
                <a:ea typeface="+mn-ea"/>
                <a:cs typeface="+mn-cs"/>
              </a:rPr>
              <a:t>As an example, the code</a:t>
            </a:r>
          </a:p>
          <a:p>
            <a:pPr fontAlgn="base"/>
            <a:r>
              <a:rPr lang="en-US" sz="1200" b="1" i="0" kern="1200" dirty="0" err="1" smtClean="0">
                <a:solidFill>
                  <a:schemeClr val="tx1"/>
                </a:solidFill>
                <a:effectLst/>
                <a:latin typeface="+mn-lt"/>
                <a:ea typeface="+mn-ea"/>
                <a:cs typeface="+mn-cs"/>
              </a:rPr>
              <a:t>card_view:cardCornerRadius</a:t>
            </a:r>
            <a:r>
              <a:rPr lang="en-US" sz="1200" b="1" i="0" kern="1200" dirty="0" smtClean="0">
                <a:solidFill>
                  <a:schemeClr val="tx1"/>
                </a:solidFill>
                <a:effectLst/>
                <a:latin typeface="+mn-lt"/>
                <a:ea typeface="+mn-ea"/>
                <a:cs typeface="+mn-cs"/>
              </a:rPr>
              <a:t>="4dp"</a:t>
            </a:r>
            <a:r>
              <a:rPr lang="en-US" sz="1200" b="0" i="0" kern="1200" dirty="0" smtClean="0">
                <a:solidFill>
                  <a:schemeClr val="tx1"/>
                </a:solidFill>
                <a:effectLst/>
                <a:latin typeface="+mn-lt"/>
                <a:ea typeface="+mn-ea"/>
                <a:cs typeface="+mn-cs"/>
              </a:rPr>
              <a:t>sets the card corner radius to 4dp.</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86890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full </a:t>
            </a:r>
            <a:r>
              <a:rPr lang="en-US" sz="1200" b="1" i="0" kern="1200" dirty="0" err="1" smtClean="0">
                <a:solidFill>
                  <a:schemeClr val="tx1"/>
                </a:solidFill>
                <a:effectLst/>
                <a:latin typeface="+mn-lt"/>
                <a:ea typeface="+mn-ea"/>
                <a:cs typeface="+mn-cs"/>
              </a:rPr>
              <a:t>card_captioned_image.xml</a:t>
            </a:r>
            <a:r>
              <a:rPr lang="en-US" sz="1200" b="1" i="0" kern="1200" dirty="0" smtClean="0">
                <a:solidFill>
                  <a:schemeClr val="tx1"/>
                </a:solidFill>
                <a:effectLst/>
                <a:latin typeface="+mn-lt"/>
                <a:ea typeface="+mn-ea"/>
                <a:cs typeface="+mn-cs"/>
              </a:rPr>
              <a:t> code</a:t>
            </a:r>
          </a:p>
          <a:p>
            <a:pPr fontAlgn="base"/>
            <a:r>
              <a:rPr lang="en-US" sz="1200" kern="1200" dirty="0" smtClean="0">
                <a:solidFill>
                  <a:schemeClr val="tx1"/>
                </a:solidFill>
                <a:effectLst/>
                <a:latin typeface="+mn-lt"/>
                <a:ea typeface="+mn-ea"/>
                <a:cs typeface="+mn-cs"/>
              </a:rPr>
              <a:t>Here’s the full code for </a:t>
            </a:r>
            <a:r>
              <a:rPr lang="en-US" sz="1200" i="1" kern="1200" dirty="0" err="1" smtClean="0">
                <a:solidFill>
                  <a:schemeClr val="tx1"/>
                </a:solidFill>
                <a:effectLst/>
                <a:latin typeface="+mn-lt"/>
                <a:ea typeface="+mn-ea"/>
                <a:cs typeface="+mn-cs"/>
              </a:rPr>
              <a:t>card_captioned_image.xml</a:t>
            </a:r>
            <a:r>
              <a:rPr lang="en-US" sz="1200" kern="1200" dirty="0" smtClean="0">
                <a:solidFill>
                  <a:schemeClr val="tx1"/>
                </a:solidFill>
                <a:effectLst/>
                <a:latin typeface="+mn-lt"/>
                <a:ea typeface="+mn-ea"/>
                <a:cs typeface="+mn-cs"/>
              </a:rPr>
              <a:t> (we’ve added a linear layout to the card view, and put an image view and text view inside the linear layout; we’ve taken this approach because the </a:t>
            </a:r>
            <a:r>
              <a:rPr lang="en-US" sz="1200" kern="1200" dirty="0" err="1" smtClean="0">
                <a:solidFill>
                  <a:schemeClr val="tx1"/>
                </a:solidFill>
                <a:effectLst/>
                <a:latin typeface="+mn-lt"/>
                <a:ea typeface="+mn-ea"/>
                <a:cs typeface="+mn-cs"/>
              </a:rPr>
              <a:t>CardView</a:t>
            </a:r>
            <a:r>
              <a:rPr lang="en-US" sz="1200" kern="1200" dirty="0" smtClean="0">
                <a:solidFill>
                  <a:schemeClr val="tx1"/>
                </a:solidFill>
                <a:effectLst/>
                <a:latin typeface="+mn-lt"/>
                <a:ea typeface="+mn-ea"/>
                <a:cs typeface="+mn-cs"/>
              </a:rPr>
              <a:t> class extends the </a:t>
            </a:r>
            <a:r>
              <a:rPr lang="en-US" sz="1200" kern="1200" dirty="0" err="1" smtClean="0">
                <a:solidFill>
                  <a:schemeClr val="tx1"/>
                </a:solidFill>
                <a:effectLst/>
                <a:latin typeface="+mn-lt"/>
                <a:ea typeface="+mn-ea"/>
                <a:cs typeface="+mn-cs"/>
              </a:rPr>
              <a:t>FrameLayout</a:t>
            </a:r>
            <a:r>
              <a:rPr lang="en-US" sz="1200" kern="1200" dirty="0" smtClean="0">
                <a:solidFill>
                  <a:schemeClr val="tx1"/>
                </a:solidFill>
                <a:effectLst/>
                <a:latin typeface="+mn-lt"/>
                <a:ea typeface="+mn-ea"/>
                <a:cs typeface="+mn-cs"/>
              </a:rPr>
              <a:t> class, and frame layouts are designed to hold a single child view—in this case, the frame layout has a single child view of a linear layout):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27600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RecyclerViews</a:t>
            </a:r>
            <a:r>
              <a:rPr lang="en-US" sz="1200" b="1" i="0" kern="1200" dirty="0" smtClean="0">
                <a:solidFill>
                  <a:schemeClr val="tx1"/>
                </a:solidFill>
                <a:effectLst/>
                <a:latin typeface="+mn-lt"/>
                <a:ea typeface="+mn-ea"/>
                <a:cs typeface="+mn-cs"/>
              </a:rPr>
              <a:t> use </a:t>
            </a:r>
            <a:r>
              <a:rPr lang="en-US" sz="1200" b="1" i="0" kern="1200" dirty="0" err="1" smtClean="0">
                <a:solidFill>
                  <a:schemeClr val="tx1"/>
                </a:solidFill>
                <a:effectLst/>
                <a:latin typeface="+mn-lt"/>
                <a:ea typeface="+mn-ea"/>
                <a:cs typeface="+mn-cs"/>
              </a:rPr>
              <a:t>RecyclerView.Adapters</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 recycler view is a more advanced version of a list view. Just like a list view, a recycler view is a scrollable container used for displaying sets of data. A recycler view, however, is more efficient at displaying large data sets. This is because a recycler view reuses (or recycles) views when they are no longer visible on screen, whereas a list view displays a new view for each item that appears on screen.</a:t>
            </a:r>
          </a:p>
          <a:p>
            <a:pPr fontAlgn="base"/>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Just like a list view, you add data to a recycler view using an adapter. Unfortunately, recycler views don’t work with any of the built-in adapters such as array adapters or cursor adapters. Instead, you have to create your own that’s a subclass of the </a:t>
            </a:r>
            <a:r>
              <a:rPr lang="en-US" dirty="0" err="1" smtClean="0"/>
              <a:t>RecyclerView.Adapter</a:t>
            </a:r>
            <a:r>
              <a:rPr lang="en-US" sz="1200" b="0" i="0" kern="1200" dirty="0" smtClean="0">
                <a:solidFill>
                  <a:schemeClr val="tx1"/>
                </a:solidFill>
                <a:effectLst/>
                <a:latin typeface="+mn-lt"/>
                <a:ea typeface="+mn-ea"/>
                <a:cs typeface="+mn-cs"/>
              </a:rPr>
              <a:t> class.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138386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Specify what type of data the adapter should work with.</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 need to tell the adapter to use card views. Each card view needs to be populated with an image and its caption.</a:t>
            </a:r>
          </a:p>
          <a:p>
            <a:pPr fontAlgn="base"/>
            <a:r>
              <a:rPr lang="en-US" sz="1200" b="1" i="0" kern="1200" dirty="0" smtClean="0">
                <a:solidFill>
                  <a:schemeClr val="tx1"/>
                </a:solidFill>
                <a:effectLst/>
                <a:latin typeface="+mn-lt"/>
                <a:ea typeface="+mn-ea"/>
                <a:cs typeface="+mn-cs"/>
              </a:rPr>
              <a:t>Create the views.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adapter needs to create all of the views that will need to be displayed on screen.</a:t>
            </a:r>
          </a:p>
          <a:p>
            <a:pPr fontAlgn="base"/>
            <a:r>
              <a:rPr lang="en-US" sz="1200" b="1" i="0" kern="1200" dirty="0" smtClean="0">
                <a:solidFill>
                  <a:schemeClr val="tx1"/>
                </a:solidFill>
                <a:effectLst/>
                <a:latin typeface="+mn-lt"/>
                <a:ea typeface="+mn-ea"/>
                <a:cs typeface="+mn-cs"/>
              </a:rPr>
              <a:t>Bind the data to the views.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adapter needs to populate each of the views with data when it becomes visible.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33492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the basic adapter</a:t>
            </a:r>
          </a:p>
          <a:p>
            <a:pPr fontAlgn="base"/>
            <a:r>
              <a:rPr lang="en-US" sz="1200" b="0" i="0" kern="1200" dirty="0" smtClean="0">
                <a:solidFill>
                  <a:schemeClr val="tx1"/>
                </a:solidFill>
                <a:effectLst/>
                <a:latin typeface="+mn-lt"/>
                <a:ea typeface="+mn-ea"/>
                <a:cs typeface="+mn-cs"/>
              </a:rPr>
              <a:t>We’re going to create a recycler view adapter called </a:t>
            </a:r>
            <a:r>
              <a:rPr lang="en-US" sz="1200" b="0" i="0" kern="1200" dirty="0" err="1" smtClean="0">
                <a:solidFill>
                  <a:schemeClr val="tx1"/>
                </a:solidFill>
                <a:effectLst/>
                <a:latin typeface="+mn-lt"/>
                <a:ea typeface="+mn-ea"/>
                <a:cs typeface="+mn-cs"/>
              </a:rPr>
              <a:t>CaptionedImagesAdapter</a:t>
            </a:r>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Create a new class called </a:t>
            </a:r>
            <a:r>
              <a:rPr lang="en-US" sz="1200" b="0" i="0" kern="1200" dirty="0" err="1" smtClean="0">
                <a:solidFill>
                  <a:schemeClr val="tx1"/>
                </a:solidFill>
                <a:effectLst/>
                <a:latin typeface="+mn-lt"/>
                <a:ea typeface="+mn-ea"/>
                <a:cs typeface="+mn-cs"/>
              </a:rPr>
              <a:t>CaptionedImagesAdapter</a:t>
            </a:r>
            <a:r>
              <a:rPr lang="en-US" sz="1200" b="0" i="0" kern="1200" dirty="0" smtClean="0">
                <a:solidFill>
                  <a:schemeClr val="tx1"/>
                </a:solidFill>
                <a:effectLst/>
                <a:latin typeface="+mn-lt"/>
                <a:ea typeface="+mn-ea"/>
                <a:cs typeface="+mn-cs"/>
              </a:rPr>
              <a:t>, then replace the code with the following:</a:t>
            </a:r>
          </a:p>
          <a:p>
            <a:pPr fontAlgn="base"/>
            <a:r>
              <a:rPr lang="en-US" sz="1200" b="0" i="0" kern="1200" dirty="0" smtClean="0">
                <a:solidFill>
                  <a:schemeClr val="tx1"/>
                </a:solidFill>
                <a:effectLst/>
                <a:latin typeface="+mn-lt"/>
                <a:ea typeface="+mn-ea"/>
                <a:cs typeface="+mn-cs"/>
              </a:rPr>
              <a:t>As you can see, the </a:t>
            </a:r>
            <a:r>
              <a:rPr lang="en-US" sz="1200" b="0" i="0" kern="1200" dirty="0" err="1" smtClean="0">
                <a:solidFill>
                  <a:schemeClr val="tx1"/>
                </a:solidFill>
                <a:effectLst/>
                <a:latin typeface="+mn-lt"/>
                <a:ea typeface="+mn-ea"/>
                <a:cs typeface="+mn-cs"/>
              </a:rPr>
              <a:t>CaptionedImagesAdapter</a:t>
            </a:r>
            <a:r>
              <a:rPr lang="en-US" sz="1200" b="0" i="0" kern="1200" dirty="0" smtClean="0">
                <a:solidFill>
                  <a:schemeClr val="tx1"/>
                </a:solidFill>
                <a:effectLst/>
                <a:latin typeface="+mn-lt"/>
                <a:ea typeface="+mn-ea"/>
                <a:cs typeface="+mn-cs"/>
              </a:rPr>
              <a:t> extends the </a:t>
            </a:r>
            <a:r>
              <a:rPr lang="en-US" sz="1200" b="0" i="0" kern="1200" dirty="0" err="1" smtClean="0">
                <a:solidFill>
                  <a:schemeClr val="tx1"/>
                </a:solidFill>
                <a:effectLst/>
                <a:latin typeface="+mn-lt"/>
                <a:ea typeface="+mn-ea"/>
                <a:cs typeface="+mn-cs"/>
              </a:rPr>
              <a:t>RecyclerView.Adapter</a:t>
            </a:r>
            <a:r>
              <a:rPr lang="en-US" sz="1200" b="0" i="0" kern="1200" dirty="0" smtClean="0">
                <a:solidFill>
                  <a:schemeClr val="tx1"/>
                </a:solidFill>
                <a:effectLst/>
                <a:latin typeface="+mn-lt"/>
                <a:ea typeface="+mn-ea"/>
                <a:cs typeface="+mn-cs"/>
              </a:rPr>
              <a:t> class and implements its </a:t>
            </a:r>
            <a:r>
              <a:rPr lang="en-US" sz="1200" b="0" i="0" kern="1200" dirty="0" err="1" smtClean="0">
                <a:solidFill>
                  <a:schemeClr val="tx1"/>
                </a:solidFill>
                <a:effectLst/>
                <a:latin typeface="+mn-lt"/>
                <a:ea typeface="+mn-ea"/>
                <a:cs typeface="+mn-cs"/>
              </a:rPr>
              <a:t>getItemCount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onCreateViewHolder</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 methods. The </a:t>
            </a:r>
            <a:r>
              <a:rPr lang="en-US" sz="1200" b="0" i="0" kern="1200" dirty="0" err="1" smtClean="0">
                <a:solidFill>
                  <a:schemeClr val="tx1"/>
                </a:solidFill>
                <a:effectLst/>
                <a:latin typeface="+mn-lt"/>
                <a:ea typeface="+mn-ea"/>
                <a:cs typeface="+mn-cs"/>
              </a:rPr>
              <a:t>getItemCount</a:t>
            </a:r>
            <a:r>
              <a:rPr lang="en-US" sz="1200" b="0" i="0" kern="1200" dirty="0" smtClean="0">
                <a:solidFill>
                  <a:schemeClr val="tx1"/>
                </a:solidFill>
                <a:effectLst/>
                <a:latin typeface="+mn-lt"/>
                <a:ea typeface="+mn-ea"/>
                <a:cs typeface="+mn-cs"/>
              </a:rPr>
              <a:t>() method is used to return the number of items in the data set, the </a:t>
            </a:r>
            <a:r>
              <a:rPr lang="en-US" sz="1200" b="0" i="0" kern="1200" dirty="0" err="1" smtClean="0">
                <a:solidFill>
                  <a:schemeClr val="tx1"/>
                </a:solidFill>
                <a:effectLst/>
                <a:latin typeface="+mn-lt"/>
                <a:ea typeface="+mn-ea"/>
                <a:cs typeface="+mn-cs"/>
              </a:rPr>
              <a:t>onCreateViewHolder</a:t>
            </a:r>
            <a:r>
              <a:rPr lang="en-US" sz="1200" b="0" i="0" kern="1200" dirty="0" smtClean="0">
                <a:solidFill>
                  <a:schemeClr val="tx1"/>
                </a:solidFill>
                <a:effectLst/>
                <a:latin typeface="+mn-lt"/>
                <a:ea typeface="+mn-ea"/>
                <a:cs typeface="+mn-cs"/>
              </a:rPr>
              <a:t>() method is used to create the views, and the </a:t>
            </a:r>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 is used to set the values inside the views. You must override these methods whenever you create your own recycler view adapter</a:t>
            </a:r>
          </a:p>
          <a:p>
            <a:pPr fontAlgn="base"/>
            <a:r>
              <a:rPr lang="en-US" sz="1200" b="0" i="0" kern="1200" dirty="0" smtClean="0">
                <a:solidFill>
                  <a:schemeClr val="tx1"/>
                </a:solidFill>
                <a:effectLst/>
                <a:latin typeface="+mn-lt"/>
                <a:ea typeface="+mn-ea"/>
                <a:cs typeface="+mn-cs"/>
              </a:rPr>
              <a:t>The class also defines a view holder, which you use to say what data the adapter should work with. We’ll look at this next.</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96476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Define the adapter’s </a:t>
            </a:r>
            <a:r>
              <a:rPr lang="en-US" sz="1200" b="1" i="0" kern="1200" dirty="0" err="1" smtClean="0">
                <a:solidFill>
                  <a:schemeClr val="tx1"/>
                </a:solidFill>
                <a:effectLst/>
                <a:latin typeface="+mn-lt"/>
                <a:ea typeface="+mn-ea"/>
                <a:cs typeface="+mn-cs"/>
              </a:rPr>
              <a:t>ViewHolder</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 view holder provides a reference to the view or views for each data item in the recycler view. It’s a holder for the views you want to display.</a:t>
            </a:r>
          </a:p>
          <a:p>
            <a:pPr fontAlgn="base"/>
            <a:r>
              <a:rPr lang="en-US" sz="1200" b="0" i="0" kern="1200" dirty="0" smtClean="0">
                <a:solidFill>
                  <a:schemeClr val="tx1"/>
                </a:solidFill>
                <a:effectLst/>
                <a:latin typeface="+mn-lt"/>
                <a:ea typeface="+mn-ea"/>
                <a:cs typeface="+mn-cs"/>
              </a:rPr>
              <a:t>When you create a recycler view adapter, you need to create a view holder inside the adapter. You do this by extending the </a:t>
            </a:r>
            <a:r>
              <a:rPr lang="en-US" sz="1200" b="0" i="0" kern="1200" dirty="0" err="1" smtClean="0">
                <a:solidFill>
                  <a:schemeClr val="tx1"/>
                </a:solidFill>
                <a:effectLst/>
                <a:latin typeface="+mn-lt"/>
                <a:ea typeface="+mn-ea"/>
                <a:cs typeface="+mn-cs"/>
              </a:rPr>
              <a:t>RecyclerView.ViewHolder</a:t>
            </a:r>
            <a:r>
              <a:rPr lang="en-US" sz="1200" b="0" i="0" kern="1200" dirty="0" smtClean="0">
                <a:solidFill>
                  <a:schemeClr val="tx1"/>
                </a:solidFill>
                <a:effectLst/>
                <a:latin typeface="+mn-lt"/>
                <a:ea typeface="+mn-ea"/>
                <a:cs typeface="+mn-cs"/>
              </a:rPr>
              <a:t> class, and specifying what type of data it should hold.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40262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data item in our recycler view is a card view, so we need to make our view holder store card views. Here’s the code:</a:t>
            </a:r>
          </a:p>
          <a:p>
            <a:pPr fontAlgn="base"/>
            <a:r>
              <a:rPr lang="en-US" sz="1200" b="0" i="0" kern="1200" dirty="0" smtClean="0">
                <a:solidFill>
                  <a:schemeClr val="tx1"/>
                </a:solidFill>
                <a:effectLst/>
                <a:latin typeface="+mn-lt"/>
                <a:ea typeface="+mn-ea"/>
                <a:cs typeface="+mn-cs"/>
              </a:rPr>
              <a:t>When you create a view holder, you must call the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super constructor using:</a:t>
            </a:r>
            <a:r>
              <a:rPr lang="en-US" sz="1200" b="0" i="0" kern="1200" baseline="0" dirty="0" smtClean="0">
                <a:solidFill>
                  <a:schemeClr val="tx1"/>
                </a:solidFill>
                <a:effectLst/>
                <a:latin typeface="+mn-lt"/>
                <a:ea typeface="+mn-ea"/>
                <a:cs typeface="+mn-cs"/>
              </a:rPr>
              <a:t> </a:t>
            </a:r>
            <a:r>
              <a:rPr lang="en-US" dirty="0" smtClean="0"/>
              <a:t>super(v);</a:t>
            </a:r>
          </a:p>
          <a:p>
            <a:pPr fontAlgn="base"/>
            <a:r>
              <a:rPr lang="en-US" sz="1200" b="0" i="0" kern="1200" dirty="0" smtClean="0">
                <a:solidFill>
                  <a:schemeClr val="tx1"/>
                </a:solidFill>
                <a:effectLst/>
                <a:latin typeface="+mn-lt"/>
                <a:ea typeface="+mn-ea"/>
                <a:cs typeface="+mn-cs"/>
              </a:rPr>
              <a:t>This is because the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superclass includes metadata such as the item’s position in the recycler view, and you need this for the adapter to work properly.</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86862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the </a:t>
            </a:r>
            <a:r>
              <a:rPr lang="en-US" sz="1200" b="1" i="0" kern="1200" dirty="0" err="1" smtClean="0">
                <a:solidFill>
                  <a:schemeClr val="tx1"/>
                </a:solidFill>
                <a:effectLst/>
                <a:latin typeface="+mn-lt"/>
                <a:ea typeface="+mn-ea"/>
                <a:cs typeface="+mn-cs"/>
              </a:rPr>
              <a:t>ViewHolders</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recycler view maintains a fixed set of view holders that contain the views that appear in the list on the screen. The number of view holders depends on the size of the screen they need to appear on, and how much space each item takes up. To enable the recycler view to figure out how many view holders it needs to maintain, you need to tell it which layout to use for each view holder in the adapter’s </a:t>
            </a:r>
            <a:r>
              <a:rPr lang="en-US" sz="1200" b="0" i="0" kern="1200" dirty="0" err="1" smtClean="0">
                <a:solidFill>
                  <a:schemeClr val="tx1"/>
                </a:solidFill>
                <a:effectLst/>
                <a:latin typeface="+mn-lt"/>
                <a:ea typeface="+mn-ea"/>
                <a:cs typeface="+mn-cs"/>
              </a:rPr>
              <a:t>onCreateViewHolder</a:t>
            </a:r>
            <a:r>
              <a:rPr lang="en-US" sz="1200" b="0" i="0" kern="1200" dirty="0" smtClean="0">
                <a:solidFill>
                  <a:schemeClr val="tx1"/>
                </a:solidFill>
                <a:effectLst/>
                <a:latin typeface="+mn-lt"/>
                <a:ea typeface="+mn-ea"/>
                <a:cs typeface="+mn-cs"/>
              </a:rPr>
              <a:t>() method.</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When the recycler view is first constructed, it builds this set of view holders by repeatedly calling the adapter’s </a:t>
            </a:r>
            <a:r>
              <a:rPr lang="en-US" sz="1200" b="0" i="0" kern="1200" dirty="0" err="1" smtClean="0">
                <a:solidFill>
                  <a:schemeClr val="tx1"/>
                </a:solidFill>
                <a:effectLst/>
                <a:latin typeface="+mn-lt"/>
                <a:ea typeface="+mn-ea"/>
                <a:cs typeface="+mn-cs"/>
              </a:rPr>
              <a:t>onCreateViewHolder</a:t>
            </a:r>
            <a:r>
              <a:rPr lang="en-US" sz="1200" b="0" i="0" kern="1200" dirty="0" smtClean="0">
                <a:solidFill>
                  <a:schemeClr val="tx1"/>
                </a:solidFill>
                <a:effectLst/>
                <a:latin typeface="+mn-lt"/>
                <a:ea typeface="+mn-ea"/>
                <a:cs typeface="+mn-cs"/>
              </a:rPr>
              <a:t>() method until all the view holders it needs have been created. The </a:t>
            </a:r>
            <a:r>
              <a:rPr lang="en-US" sz="1200" b="0" i="0" kern="1200" dirty="0" err="1" smtClean="0">
                <a:solidFill>
                  <a:schemeClr val="tx1"/>
                </a:solidFill>
                <a:effectLst/>
                <a:latin typeface="+mn-lt"/>
                <a:ea typeface="+mn-ea"/>
                <a:cs typeface="+mn-cs"/>
              </a:rPr>
              <a:t>onCreateViewHolder</a:t>
            </a:r>
            <a:r>
              <a:rPr lang="en-US" sz="1200" b="0" i="0" kern="1200" dirty="0" smtClean="0">
                <a:solidFill>
                  <a:schemeClr val="tx1"/>
                </a:solidFill>
                <a:effectLst/>
                <a:latin typeface="+mn-lt"/>
                <a:ea typeface="+mn-ea"/>
                <a:cs typeface="+mn-cs"/>
              </a:rPr>
              <a:t>() method takes two parameters: the </a:t>
            </a:r>
            <a:r>
              <a:rPr lang="en-US" sz="1200" b="0" i="0" kern="1200" dirty="0" err="1" smtClean="0">
                <a:solidFill>
                  <a:schemeClr val="tx1"/>
                </a:solidFill>
                <a:effectLst/>
                <a:latin typeface="+mn-lt"/>
                <a:ea typeface="+mn-ea"/>
                <a:cs typeface="+mn-cs"/>
              </a:rPr>
              <a:t>ViewGroup</a:t>
            </a:r>
            <a:r>
              <a:rPr lang="en-US" sz="1200" b="0" i="0" kern="1200" dirty="0" smtClean="0">
                <a:solidFill>
                  <a:schemeClr val="tx1"/>
                </a:solidFill>
                <a:effectLst/>
                <a:latin typeface="+mn-lt"/>
                <a:ea typeface="+mn-ea"/>
                <a:cs typeface="+mn-cs"/>
              </a:rPr>
              <a:t> parent object (the recycler view itself) and an </a:t>
            </a:r>
            <a:r>
              <a:rPr lang="en-US" sz="1200" b="0" i="0" kern="1200" dirty="0" err="1" smtClean="0">
                <a:solidFill>
                  <a:schemeClr val="tx1"/>
                </a:solidFill>
                <a:effectLst/>
                <a:latin typeface="+mn-lt"/>
                <a:ea typeface="+mn-ea"/>
                <a:cs typeface="+mn-cs"/>
              </a:rPr>
              <a:t>int</a:t>
            </a:r>
            <a:r>
              <a:rPr lang="en-US" sz="1200" b="0" i="0" kern="1200" dirty="0" smtClean="0">
                <a:solidFill>
                  <a:schemeClr val="tx1"/>
                </a:solidFill>
                <a:effectLst/>
                <a:latin typeface="+mn-lt"/>
                <a:ea typeface="+mn-ea"/>
                <a:cs typeface="+mn-cs"/>
              </a:rPr>
              <a:t> parameter called </a:t>
            </a:r>
            <a:r>
              <a:rPr lang="en-US" sz="1200" b="0" i="0" kern="1200" dirty="0" err="1" smtClean="0">
                <a:solidFill>
                  <a:schemeClr val="tx1"/>
                </a:solidFill>
                <a:effectLst/>
                <a:latin typeface="+mn-lt"/>
                <a:ea typeface="+mn-ea"/>
                <a:cs typeface="+mn-cs"/>
              </a:rPr>
              <a:t>viewType</a:t>
            </a:r>
            <a:r>
              <a:rPr lang="en-US" sz="1200" b="0" i="0" kern="1200" dirty="0" smtClean="0">
                <a:solidFill>
                  <a:schemeClr val="tx1"/>
                </a:solidFill>
                <a:effectLst/>
                <a:latin typeface="+mn-lt"/>
                <a:ea typeface="+mn-ea"/>
                <a:cs typeface="+mn-cs"/>
              </a:rPr>
              <a:t>. This is used if you want to display different kinds of views for different items in the list.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 want to create view holders that contains a card view based on our </a:t>
            </a:r>
            <a:r>
              <a:rPr lang="en-US" sz="1200" b="0" i="1" kern="1200" dirty="0" err="1" smtClean="0">
                <a:solidFill>
                  <a:schemeClr val="tx1"/>
                </a:solidFill>
                <a:effectLst/>
                <a:latin typeface="+mn-lt"/>
                <a:ea typeface="+mn-ea"/>
                <a:cs typeface="+mn-cs"/>
              </a:rPr>
              <a:t>card_captioned_image.xml</a:t>
            </a:r>
            <a:r>
              <a:rPr lang="en-US" sz="1200" b="0" i="0" kern="1200" dirty="0" smtClean="0">
                <a:solidFill>
                  <a:schemeClr val="tx1"/>
                </a:solidFill>
                <a:effectLst/>
                <a:latin typeface="+mn-lt"/>
                <a:ea typeface="+mn-ea"/>
                <a:cs typeface="+mn-cs"/>
              </a:rPr>
              <a:t> layout. Here’s the code that will do that: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008501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that the adapter can create the view holders in the recycler view, we need to get the adapter to populate the card views they contain with data.</a:t>
            </a:r>
          </a:p>
          <a:p>
            <a:pPr fontAlgn="base"/>
            <a:r>
              <a:rPr lang="en-US" sz="1200" b="1" i="0" kern="1200" dirty="0" smtClean="0">
                <a:solidFill>
                  <a:schemeClr val="tx1"/>
                </a:solidFill>
                <a:effectLst/>
                <a:latin typeface="+mn-lt"/>
                <a:ea typeface="+mn-ea"/>
                <a:cs typeface="+mn-cs"/>
              </a:rPr>
              <a:t>Each card view displays an image and a caption</a:t>
            </a:r>
          </a:p>
          <a:p>
            <a:pPr fontAlgn="base"/>
            <a:r>
              <a:rPr lang="en-US" sz="1200" b="0" i="0" kern="1200" dirty="0" smtClean="0">
                <a:solidFill>
                  <a:schemeClr val="tx1"/>
                </a:solidFill>
                <a:effectLst/>
                <a:latin typeface="+mn-lt"/>
                <a:ea typeface="+mn-ea"/>
                <a:cs typeface="+mn-cs"/>
              </a:rPr>
              <a:t>Each time the user scrolls the recycler view and a new item appears, the recycler view will take one of the view holders in its pool and call </a:t>
            </a:r>
            <a:r>
              <a:rPr lang="en-US" sz="1200" b="0" i="0" kern="1200" dirty="0" err="1" smtClean="0">
                <a:solidFill>
                  <a:schemeClr val="tx1"/>
                </a:solidFill>
                <a:effectLst/>
                <a:latin typeface="+mn-lt"/>
                <a:ea typeface="+mn-ea"/>
                <a:cs typeface="+mn-cs"/>
              </a:rPr>
              <a:t>theonBindViewHolder</a:t>
            </a:r>
            <a:r>
              <a:rPr lang="en-US" sz="1200" b="0" i="0" kern="1200" dirty="0" smtClean="0">
                <a:solidFill>
                  <a:schemeClr val="tx1"/>
                </a:solidFill>
                <a:effectLst/>
                <a:latin typeface="+mn-lt"/>
                <a:ea typeface="+mn-ea"/>
                <a:cs typeface="+mn-cs"/>
              </a:rPr>
              <a:t>() method to bind data to its contents. The code in the </a:t>
            </a:r>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 method needs to set the contents of the views in the view holder so that they match the data.</a:t>
            </a:r>
          </a:p>
          <a:p>
            <a:pPr fontAlgn="base"/>
            <a:r>
              <a:rPr lang="en-US" sz="1200" b="0" i="0" kern="1200" dirty="0" smtClean="0">
                <a:solidFill>
                  <a:schemeClr val="tx1"/>
                </a:solidFill>
                <a:effectLst/>
                <a:latin typeface="+mn-lt"/>
                <a:ea typeface="+mn-ea"/>
                <a:cs typeface="+mn-cs"/>
              </a:rPr>
              <a:t>In our case, the view holder contains card views that we need to populate with images and captions. To do this, we’ll add a constructor to the adapter so that the recycler view can pass data to it. We’ll then use the </a:t>
            </a:r>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 method to bind the data to the card views.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77916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CREATE THE CONSTRUCTOR</a:t>
            </a:r>
          </a:p>
          <a:p>
            <a:pPr fontAlgn="base"/>
            <a:r>
              <a:rPr lang="en-US" sz="1200" kern="1200" dirty="0" smtClean="0">
                <a:solidFill>
                  <a:schemeClr val="tx1"/>
                </a:solidFill>
                <a:effectLst/>
                <a:latin typeface="+mn-lt"/>
                <a:ea typeface="+mn-ea"/>
                <a:cs typeface="+mn-cs"/>
              </a:rPr>
              <a:t>The recycler view needs to pass arrays of captions and image IDs to the adapter, so we’ll add a constructor that will take these as parameters. We’ll store the arrays in instance variables. We’ll also use the number of captions passed to the adapter to determine the number of items in the data set: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321624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 the data to the card views</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 method gets called whenever the recycler view needs to display data in a view holder. It takes two parameters: the view holder that data needs to be bound to, and the position in the data set of the data that needs to be bound.</a:t>
            </a:r>
          </a:p>
          <a:p>
            <a:pPr fontAlgn="base"/>
            <a:r>
              <a:rPr lang="en-US" sz="1200" b="0" i="0" kern="1200" dirty="0" smtClean="0">
                <a:solidFill>
                  <a:schemeClr val="tx1"/>
                </a:solidFill>
                <a:effectLst/>
                <a:latin typeface="+mn-lt"/>
                <a:ea typeface="+mn-ea"/>
                <a:cs typeface="+mn-cs"/>
              </a:rPr>
              <a:t>We need to populate our card view with data. The card view contains two views, an image view with an ID of </a:t>
            </a:r>
            <a:r>
              <a:rPr lang="en-US" sz="1200" b="0" i="0" kern="1200" dirty="0" err="1" smtClean="0">
                <a:solidFill>
                  <a:schemeClr val="tx1"/>
                </a:solidFill>
                <a:effectLst/>
                <a:latin typeface="+mn-lt"/>
                <a:ea typeface="+mn-ea"/>
                <a:cs typeface="+mn-cs"/>
              </a:rPr>
              <a:t>info_image</a:t>
            </a:r>
            <a:r>
              <a:rPr lang="en-US" sz="1200" b="0" i="0" kern="1200" dirty="0" smtClean="0">
                <a:solidFill>
                  <a:schemeClr val="tx1"/>
                </a:solidFill>
                <a:effectLst/>
                <a:latin typeface="+mn-lt"/>
                <a:ea typeface="+mn-ea"/>
                <a:cs typeface="+mn-cs"/>
              </a:rPr>
              <a:t>, and a text view with an ID </a:t>
            </a:r>
            <a:r>
              <a:rPr lang="en-US" sz="1200" b="0" i="0" kern="1200" dirty="0" err="1" smtClean="0">
                <a:solidFill>
                  <a:schemeClr val="tx1"/>
                </a:solidFill>
                <a:effectLst/>
                <a:latin typeface="+mn-lt"/>
                <a:ea typeface="+mn-ea"/>
                <a:cs typeface="+mn-cs"/>
              </a:rPr>
              <a:t>ofinfo_text</a:t>
            </a:r>
            <a:r>
              <a:rPr lang="en-US" sz="1200" b="0" i="0" kern="1200" dirty="0" smtClean="0">
                <a:solidFill>
                  <a:schemeClr val="tx1"/>
                </a:solidFill>
                <a:effectLst/>
                <a:latin typeface="+mn-lt"/>
                <a:ea typeface="+mn-ea"/>
                <a:cs typeface="+mn-cs"/>
              </a:rPr>
              <a:t>. We’ll populate these with data from the captions and </a:t>
            </a:r>
            <a:r>
              <a:rPr lang="en-US" sz="1200" b="0" i="0" kern="1200" dirty="0" err="1" smtClean="0">
                <a:solidFill>
                  <a:schemeClr val="tx1"/>
                </a:solidFill>
                <a:effectLst/>
                <a:latin typeface="+mn-lt"/>
                <a:ea typeface="+mn-ea"/>
                <a:cs typeface="+mn-cs"/>
              </a:rPr>
              <a:t>imageIds</a:t>
            </a:r>
            <a:r>
              <a:rPr lang="en-US" sz="1200" b="0" i="0" kern="1200" dirty="0" smtClean="0">
                <a:solidFill>
                  <a:schemeClr val="tx1"/>
                </a:solidFill>
                <a:effectLst/>
                <a:latin typeface="+mn-lt"/>
                <a:ea typeface="+mn-ea"/>
                <a:cs typeface="+mn-cs"/>
              </a:rPr>
              <a:t> arrays.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241052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complete</a:t>
            </a:r>
            <a:r>
              <a:rPr lang="en-US" baseline="0" dirty="0" smtClean="0"/>
              <a:t> code for </a:t>
            </a:r>
            <a:r>
              <a:rPr lang="en-US" baseline="0" dirty="0" err="1" smtClean="0"/>
              <a:t>CaptionedImagesAdapter.java</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50560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the recycler view</a:t>
            </a:r>
          </a:p>
          <a:p>
            <a:pPr fontAlgn="base"/>
            <a:r>
              <a:rPr lang="en-US" sz="1200" kern="1200" dirty="0" smtClean="0">
                <a:solidFill>
                  <a:schemeClr val="tx1"/>
                </a:solidFill>
                <a:effectLst/>
                <a:latin typeface="+mn-lt"/>
                <a:ea typeface="+mn-ea"/>
                <a:cs typeface="+mn-cs"/>
              </a:rPr>
              <a:t>So far we’ve created a card view and an adapter. The next thing we need to do is create the recycler view. The recycler view will pass the adapter pizza data so that it can populate the card views with pizzas.</a:t>
            </a:r>
          </a:p>
          <a:p>
            <a:pPr fontAlgn="base"/>
            <a:r>
              <a:rPr lang="en-US" sz="1200" kern="1200" dirty="0" smtClean="0">
                <a:solidFill>
                  <a:schemeClr val="tx1"/>
                </a:solidFill>
                <a:effectLst/>
                <a:latin typeface="+mn-lt"/>
                <a:ea typeface="+mn-ea"/>
                <a:cs typeface="+mn-cs"/>
              </a:rPr>
              <a:t>We’re going to put the recycler view in a new fragment. This is because we’re going to display it in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whenever the user clicks on the Pizzas option in the navigation drawer: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439993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We’ll start by creating the fragment. Add a new blank fragment to your project. Give the fragment a name of “</a:t>
            </a:r>
            <a:r>
              <a:rPr lang="en-US" sz="1200" b="0" i="0" kern="1200" dirty="0" err="1" smtClean="0">
                <a:solidFill>
                  <a:schemeClr val="tx1"/>
                </a:solidFill>
                <a:effectLst/>
                <a:latin typeface="+mn-lt"/>
                <a:ea typeface="+mn-ea"/>
                <a:cs typeface="+mn-cs"/>
              </a:rPr>
              <a:t>PizzaMaterialFragment</a:t>
            </a:r>
            <a:r>
              <a:rPr lang="en-US" sz="1200" b="0" i="0" kern="1200" dirty="0" smtClean="0">
                <a:solidFill>
                  <a:schemeClr val="tx1"/>
                </a:solidFill>
                <a:effectLst/>
                <a:latin typeface="+mn-lt"/>
                <a:ea typeface="+mn-ea"/>
                <a:cs typeface="+mn-cs"/>
              </a:rPr>
              <a:t>” and a layout name of “</a:t>
            </a:r>
            <a:r>
              <a:rPr lang="en-US" sz="1200" b="0" i="0" kern="1200" dirty="0" err="1" smtClean="0">
                <a:solidFill>
                  <a:schemeClr val="tx1"/>
                </a:solidFill>
                <a:effectLst/>
                <a:latin typeface="+mn-lt"/>
                <a:ea typeface="+mn-ea"/>
                <a:cs typeface="+mn-cs"/>
              </a:rPr>
              <a:t>fragment_pizza_material</a:t>
            </a:r>
            <a:r>
              <a:rPr lang="en-US" sz="1200" b="0" i="0" kern="1200" dirty="0" smtClean="0">
                <a:solidFill>
                  <a:schemeClr val="tx1"/>
                </a:solidFill>
                <a:effectLst/>
                <a:latin typeface="+mn-lt"/>
                <a:ea typeface="+mn-ea"/>
                <a:cs typeface="+mn-cs"/>
              </a:rPr>
              <a:t>”.</a:t>
            </a:r>
          </a:p>
          <a:p>
            <a:endParaRPr lang="en-US" dirty="0" smtClean="0"/>
          </a:p>
          <a:p>
            <a:pPr fontAlgn="base"/>
            <a:r>
              <a:rPr lang="en-US" sz="1200" b="1" i="0" kern="1200" dirty="0" smtClean="0">
                <a:solidFill>
                  <a:schemeClr val="tx1"/>
                </a:solidFill>
                <a:effectLst/>
                <a:latin typeface="+mn-lt"/>
                <a:ea typeface="+mn-ea"/>
                <a:cs typeface="+mn-cs"/>
              </a:rPr>
              <a:t>Add the </a:t>
            </a:r>
            <a:r>
              <a:rPr lang="en-US" sz="1200" b="1" i="0" kern="1200" dirty="0" err="1" smtClean="0">
                <a:solidFill>
                  <a:schemeClr val="tx1"/>
                </a:solidFill>
                <a:effectLst/>
                <a:latin typeface="+mn-lt"/>
                <a:ea typeface="+mn-ea"/>
                <a:cs typeface="+mn-cs"/>
              </a:rPr>
              <a:t>RecyclerView</a:t>
            </a:r>
            <a:r>
              <a:rPr lang="en-US" sz="1200" b="1" i="0" kern="1200" dirty="0" smtClean="0">
                <a:solidFill>
                  <a:schemeClr val="tx1"/>
                </a:solidFill>
                <a:effectLst/>
                <a:latin typeface="+mn-lt"/>
                <a:ea typeface="+mn-ea"/>
                <a:cs typeface="+mn-cs"/>
              </a:rPr>
              <a:t> to the layout</a:t>
            </a:r>
          </a:p>
          <a:p>
            <a:pPr fontAlgn="base"/>
            <a:r>
              <a:rPr lang="en-US" sz="1200" b="0" i="0" kern="1200" dirty="0" smtClean="0">
                <a:solidFill>
                  <a:schemeClr val="tx1"/>
                </a:solidFill>
                <a:effectLst/>
                <a:latin typeface="+mn-lt"/>
                <a:ea typeface="+mn-ea"/>
                <a:cs typeface="+mn-cs"/>
              </a:rPr>
              <a:t>You add a recycler view to the layout using the &lt;android.support.v7.widget.RecyclerView&gt; element.</a:t>
            </a:r>
          </a:p>
          <a:p>
            <a:pPr fontAlgn="base"/>
            <a:r>
              <a:rPr lang="en-US" sz="1200" b="0" i="0" kern="1200" dirty="0" smtClean="0">
                <a:solidFill>
                  <a:schemeClr val="tx1"/>
                </a:solidFill>
                <a:effectLst/>
                <a:latin typeface="+mn-lt"/>
                <a:ea typeface="+mn-ea"/>
                <a:cs typeface="+mn-cs"/>
              </a:rPr>
              <a:t>Here’s the code for </a:t>
            </a:r>
            <a:r>
              <a:rPr lang="en-US" sz="1200" b="0" i="1" kern="1200" dirty="0" err="1" smtClean="0">
                <a:solidFill>
                  <a:schemeClr val="tx1"/>
                </a:solidFill>
                <a:effectLst/>
                <a:latin typeface="+mn-lt"/>
                <a:ea typeface="+mn-ea"/>
                <a:cs typeface="+mn-cs"/>
              </a:rPr>
              <a:t>fragment_pizza_material.xml</a:t>
            </a:r>
            <a:r>
              <a:rPr lang="en-US" sz="1200" b="0" i="0" kern="1200" dirty="0" smtClean="0">
                <a:solidFill>
                  <a:schemeClr val="tx1"/>
                </a:solidFill>
                <a:effectLst/>
                <a:latin typeface="+mn-lt"/>
                <a:ea typeface="+mn-ea"/>
                <a:cs typeface="+mn-cs"/>
              </a:rPr>
              <a:t>; it contains a recycler view with an ID of </a:t>
            </a:r>
            <a:r>
              <a:rPr lang="en-US" sz="1200" b="0" i="0" kern="1200" dirty="0" err="1" smtClean="0">
                <a:solidFill>
                  <a:schemeClr val="tx1"/>
                </a:solidFill>
                <a:effectLst/>
                <a:latin typeface="+mn-lt"/>
                <a:ea typeface="+mn-ea"/>
                <a:cs typeface="+mn-cs"/>
              </a:rPr>
              <a:t>pizza_recycler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 add scrollbars to the recycler view using the </a:t>
            </a:r>
            <a:r>
              <a:rPr lang="en-US" dirty="0" err="1" smtClean="0"/>
              <a:t>android:scrollbars</a:t>
            </a:r>
            <a:r>
              <a:rPr lang="en-US" sz="1200" b="0" i="0" kern="1200" dirty="0" smtClean="0">
                <a:solidFill>
                  <a:schemeClr val="tx1"/>
                </a:solidFill>
                <a:effectLst/>
                <a:latin typeface="+mn-lt"/>
                <a:ea typeface="+mn-ea"/>
                <a:cs typeface="+mn-cs"/>
              </a:rPr>
              <a:t> attribute. We’ve set this to </a:t>
            </a:r>
            <a:r>
              <a:rPr lang="en-US" dirty="0" smtClean="0"/>
              <a:t>"vertical"</a:t>
            </a:r>
            <a:r>
              <a:rPr lang="en-US" sz="1200" b="0" i="0" kern="1200" dirty="0" smtClean="0">
                <a:solidFill>
                  <a:schemeClr val="tx1"/>
                </a:solidFill>
                <a:effectLst/>
                <a:latin typeface="+mn-lt"/>
                <a:ea typeface="+mn-ea"/>
                <a:cs typeface="+mn-cs"/>
              </a:rPr>
              <a:t> because we want our recycler view to display a vertical list that will scroll vertically.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984696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Now that we’ve added a recycler view to </a:t>
            </a:r>
            <a:r>
              <a:rPr lang="en-US" sz="1200" b="0" i="1" kern="1200" dirty="0" err="1" smtClean="0">
                <a:solidFill>
                  <a:schemeClr val="tx1"/>
                </a:solidFill>
                <a:effectLst/>
                <a:latin typeface="+mn-lt"/>
                <a:ea typeface="+mn-ea"/>
                <a:cs typeface="+mn-cs"/>
              </a:rPr>
              <a:t>fragment_pizza_material</a:t>
            </a:r>
            <a:r>
              <a:rPr lang="en-US" sz="1200" b="0" i="1" kern="1200" dirty="0" smtClean="0">
                <a:solidFill>
                  <a:schemeClr val="tx1"/>
                </a:solidFill>
                <a:effectLst/>
                <a:latin typeface="+mn-lt"/>
                <a:ea typeface="+mn-ea"/>
                <a:cs typeface="+mn-cs"/>
              </a:rPr>
              <a:t>. xml</a:t>
            </a:r>
            <a:r>
              <a:rPr lang="en-US" sz="1200" b="0" i="0" kern="1200" dirty="0" smtClean="0">
                <a:solidFill>
                  <a:schemeClr val="tx1"/>
                </a:solidFill>
                <a:effectLst/>
                <a:latin typeface="+mn-lt"/>
                <a:ea typeface="+mn-ea"/>
                <a:cs typeface="+mn-cs"/>
              </a:rPr>
              <a:t>, we need to add code to </a:t>
            </a:r>
            <a:r>
              <a:rPr lang="en-US" sz="1200" b="0" i="1" kern="1200" dirty="0" err="1" smtClean="0">
                <a:solidFill>
                  <a:schemeClr val="tx1"/>
                </a:solidFill>
                <a:effectLst/>
                <a:latin typeface="+mn-lt"/>
                <a:ea typeface="+mn-ea"/>
                <a:cs typeface="+mn-cs"/>
              </a:rPr>
              <a:t>PizzaMaterialFragment.java</a:t>
            </a:r>
            <a:r>
              <a:rPr lang="en-US" sz="1200" b="0" i="0" kern="1200" dirty="0" smtClean="0">
                <a:solidFill>
                  <a:schemeClr val="tx1"/>
                </a:solidFill>
                <a:effectLst/>
                <a:latin typeface="+mn-lt"/>
                <a:ea typeface="+mn-ea"/>
                <a:cs typeface="+mn-cs"/>
              </a:rPr>
              <a:t> to control its behavior.</a:t>
            </a:r>
          </a:p>
          <a:p>
            <a:pPr fontAlgn="base"/>
            <a:endParaRPr lang="en-US" sz="1200" b="1" i="0" kern="1200" cap="all" dirty="0" smtClean="0">
              <a:solidFill>
                <a:schemeClr val="tx1"/>
              </a:solidFill>
              <a:effectLst/>
              <a:latin typeface="+mn-lt"/>
              <a:ea typeface="+mn-ea"/>
              <a:cs typeface="+mn-cs"/>
            </a:endParaRPr>
          </a:p>
          <a:p>
            <a:pPr fontAlgn="base"/>
            <a:r>
              <a:rPr lang="en-US" sz="1200" b="1" i="0" kern="1200" cap="all" dirty="0" smtClean="0">
                <a:solidFill>
                  <a:schemeClr val="tx1"/>
                </a:solidFill>
                <a:effectLst/>
                <a:latin typeface="+mn-lt"/>
                <a:ea typeface="+mn-ea"/>
                <a:cs typeface="+mn-cs"/>
              </a:rPr>
              <a:t>USING THE ADAPTER</a:t>
            </a:r>
          </a:p>
          <a:p>
            <a:pPr fontAlgn="base"/>
            <a:r>
              <a:rPr lang="en-US" sz="1200" b="0" i="0" kern="1200" dirty="0" smtClean="0">
                <a:solidFill>
                  <a:schemeClr val="tx1"/>
                </a:solidFill>
                <a:effectLst/>
                <a:latin typeface="+mn-lt"/>
                <a:ea typeface="+mn-ea"/>
                <a:cs typeface="+mn-cs"/>
              </a:rPr>
              <a:t>In the code for </a:t>
            </a:r>
            <a:r>
              <a:rPr lang="en-US" sz="1200" b="0" i="1" kern="1200" dirty="0" err="1" smtClean="0">
                <a:solidFill>
                  <a:schemeClr val="tx1"/>
                </a:solidFill>
                <a:effectLst/>
                <a:latin typeface="+mn-lt"/>
                <a:ea typeface="+mn-ea"/>
                <a:cs typeface="+mn-cs"/>
              </a:rPr>
              <a:t>PizzaMaterialFragment.java</a:t>
            </a:r>
            <a:r>
              <a:rPr lang="en-US" sz="1200" b="0" i="0" kern="1200" dirty="0" smtClean="0">
                <a:solidFill>
                  <a:schemeClr val="tx1"/>
                </a:solidFill>
                <a:effectLst/>
                <a:latin typeface="+mn-lt"/>
                <a:ea typeface="+mn-ea"/>
                <a:cs typeface="+mn-cs"/>
              </a:rPr>
              <a:t>, we’ll get the recycler view to use the adapter. We need to tell the adapter what data to use via the adapter’s constructor, and then use the </a:t>
            </a:r>
            <a:r>
              <a:rPr lang="en-US" sz="1200" b="0" i="0" kern="1200" dirty="0" err="1" smtClean="0">
                <a:solidFill>
                  <a:schemeClr val="tx1"/>
                </a:solidFill>
                <a:effectLst/>
                <a:latin typeface="+mn-lt"/>
                <a:ea typeface="+mn-ea"/>
                <a:cs typeface="+mn-cs"/>
              </a:rPr>
              <a:t>RecyclerView</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setAdapter</a:t>
            </a:r>
            <a:r>
              <a:rPr lang="en-US" sz="1200" b="0" i="0" kern="1200" dirty="0" smtClean="0">
                <a:solidFill>
                  <a:schemeClr val="tx1"/>
                </a:solidFill>
                <a:effectLst/>
                <a:latin typeface="+mn-lt"/>
                <a:ea typeface="+mn-ea"/>
                <a:cs typeface="+mn-cs"/>
              </a:rPr>
              <a:t>() method to assign the adapter to the recycler view:</a:t>
            </a:r>
          </a:p>
          <a:p>
            <a:endParaRPr lang="en-US" dirty="0" smtClean="0"/>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769556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PizzaMaterialFragment.java</a:t>
            </a:r>
            <a:r>
              <a:rPr lang="en-US" sz="1200" b="1" i="0" kern="1200" dirty="0" smtClean="0">
                <a:solidFill>
                  <a:schemeClr val="tx1"/>
                </a:solidFill>
                <a:effectLst/>
                <a:latin typeface="+mn-lt"/>
                <a:ea typeface="+mn-ea"/>
                <a:cs typeface="+mn-cs"/>
              </a:rPr>
              <a:t> code</a:t>
            </a:r>
          </a:p>
          <a:p>
            <a:pPr fontAlgn="base"/>
            <a:r>
              <a:rPr lang="en-US" sz="1200" kern="1200" dirty="0" smtClean="0">
                <a:solidFill>
                  <a:schemeClr val="tx1"/>
                </a:solidFill>
                <a:effectLst/>
                <a:latin typeface="+mn-lt"/>
                <a:ea typeface="+mn-ea"/>
                <a:cs typeface="+mn-cs"/>
              </a:rPr>
              <a:t>Here’s the code for </a:t>
            </a:r>
            <a:r>
              <a:rPr lang="en-US" sz="1200" i="1" kern="1200" dirty="0" err="1" smtClean="0">
                <a:solidFill>
                  <a:schemeClr val="tx1"/>
                </a:solidFill>
                <a:effectLst/>
                <a:latin typeface="+mn-lt"/>
                <a:ea typeface="+mn-ea"/>
                <a:cs typeface="+mn-cs"/>
              </a:rPr>
              <a:t>PizzaMaterialFragment.java</a:t>
            </a:r>
            <a:r>
              <a:rPr lang="en-US" sz="1200" kern="1200" dirty="0" smtClean="0">
                <a:solidFill>
                  <a:schemeClr val="tx1"/>
                </a:solidFill>
                <a:effectLst/>
                <a:latin typeface="+mn-lt"/>
                <a:ea typeface="+mn-ea"/>
                <a:cs typeface="+mn-cs"/>
              </a:rPr>
              <a:t> (it creates an instance of </a:t>
            </a:r>
            <a:r>
              <a:rPr lang="en-US" sz="1200" kern="1200" dirty="0" err="1" smtClean="0">
                <a:solidFill>
                  <a:schemeClr val="tx1"/>
                </a:solidFill>
                <a:effectLst/>
                <a:latin typeface="+mn-lt"/>
                <a:ea typeface="+mn-ea"/>
                <a:cs typeface="+mn-cs"/>
              </a:rPr>
              <a:t>CaptionedImagesAdapter</a:t>
            </a:r>
            <a:r>
              <a:rPr lang="en-US" sz="1200" kern="1200" dirty="0" smtClean="0">
                <a:solidFill>
                  <a:schemeClr val="tx1"/>
                </a:solidFill>
                <a:effectLst/>
                <a:latin typeface="+mn-lt"/>
                <a:ea typeface="+mn-ea"/>
                <a:cs typeface="+mn-cs"/>
              </a:rPr>
              <a:t>, tells it to use pizza names and images for its data, and assigns the adapter to the recycler view):</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There’s just one more thing we need to do: we need to specify how the views in the recycler view should be arranged.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579187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 </a:t>
            </a:r>
            <a:r>
              <a:rPr lang="en-US" sz="1200" b="1" i="0" kern="1200" dirty="0" err="1" smtClean="0">
                <a:solidFill>
                  <a:schemeClr val="tx1"/>
                </a:solidFill>
                <a:effectLst/>
                <a:latin typeface="+mn-lt"/>
                <a:ea typeface="+mn-ea"/>
                <a:cs typeface="+mn-cs"/>
              </a:rPr>
              <a:t>RecyclerView</a:t>
            </a:r>
            <a:r>
              <a:rPr lang="en-US" sz="1200" b="1" i="0" kern="1200" dirty="0" smtClean="0">
                <a:solidFill>
                  <a:schemeClr val="tx1"/>
                </a:solidFill>
                <a:effectLst/>
                <a:latin typeface="+mn-lt"/>
                <a:ea typeface="+mn-ea"/>
                <a:cs typeface="+mn-cs"/>
              </a:rPr>
              <a:t> uses a layout manager to arrange its views</a:t>
            </a:r>
          </a:p>
          <a:p>
            <a:pPr fontAlgn="base"/>
            <a:r>
              <a:rPr lang="en-US" sz="1200" kern="1200" dirty="0" smtClean="0">
                <a:solidFill>
                  <a:schemeClr val="tx1"/>
                </a:solidFill>
                <a:effectLst/>
                <a:latin typeface="+mn-lt"/>
                <a:ea typeface="+mn-ea"/>
                <a:cs typeface="+mn-cs"/>
              </a:rPr>
              <a:t>One of the ways in which a recycler view is more flexible than a list view is when it comes to arranging its views. A list view displays its views in a single vertical list, but a recycler view gives you more options. You can choose to display views in a linear list, a grid, or a staggered grid.</a:t>
            </a:r>
          </a:p>
          <a:p>
            <a:pPr fontAlgn="base"/>
            <a:r>
              <a:rPr lang="en-US" sz="1200" kern="1200" dirty="0" smtClean="0">
                <a:solidFill>
                  <a:schemeClr val="tx1"/>
                </a:solidFill>
                <a:effectLst/>
                <a:latin typeface="+mn-lt"/>
                <a:ea typeface="+mn-ea"/>
                <a:cs typeface="+mn-cs"/>
              </a:rPr>
              <a:t>You specify how to arrange the views using a layout manager. The layout manager positions views inside a recycler view, and the type of layout manager you use determines how items are positioned: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534703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Specifying the layout manager</a:t>
            </a:r>
          </a:p>
          <a:p>
            <a:pPr fontAlgn="base"/>
            <a:r>
              <a:rPr lang="en-US" sz="1200" b="0" i="0" kern="1200" dirty="0" smtClean="0">
                <a:solidFill>
                  <a:schemeClr val="tx1"/>
                </a:solidFill>
                <a:effectLst/>
                <a:latin typeface="+mn-lt"/>
                <a:ea typeface="+mn-ea"/>
                <a:cs typeface="+mn-cs"/>
              </a:rPr>
              <a:t>You specify the layout manager, using the following lines of code:</a:t>
            </a:r>
          </a:p>
          <a:p>
            <a:pPr fontAlgn="base"/>
            <a:r>
              <a:rPr lang="en-US" sz="1200" b="0" i="0" kern="1200" dirty="0" smtClean="0">
                <a:solidFill>
                  <a:schemeClr val="tx1"/>
                </a:solidFill>
                <a:effectLst/>
                <a:latin typeface="+mn-lt"/>
                <a:ea typeface="+mn-ea"/>
                <a:cs typeface="+mn-cs"/>
              </a:rPr>
              <a:t>The above code tells the recycler view to use a </a:t>
            </a:r>
            <a:r>
              <a:rPr lang="en-US" dirty="0" err="1" smtClean="0"/>
              <a:t>LinearLayoutManager</a:t>
            </a:r>
            <a:r>
              <a:rPr lang="en-US" sz="1200" b="0" i="0" kern="1200" dirty="0" smtClean="0">
                <a:solidFill>
                  <a:schemeClr val="tx1"/>
                </a:solidFill>
                <a:effectLst/>
                <a:latin typeface="+mn-lt"/>
                <a:ea typeface="+mn-ea"/>
                <a:cs typeface="+mn-cs"/>
              </a:rPr>
              <a:t>, so all the views in the recycler view will be displayed in a list:</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06456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Using a layout manager means that it’s easy to change the appearance of your recycler view. </a:t>
            </a:r>
          </a:p>
          <a:p>
            <a:r>
              <a:rPr lang="en-US" sz="1200" b="0" i="0" kern="1200" dirty="0" smtClean="0">
                <a:solidFill>
                  <a:schemeClr val="tx1"/>
                </a:solidFill>
                <a:effectLst/>
                <a:latin typeface="+mn-lt"/>
                <a:ea typeface="+mn-ea"/>
                <a:cs typeface="+mn-cs"/>
              </a:rPr>
              <a:t>If you want to display your views in a grid instead, for instance, you just change the code to use a </a:t>
            </a:r>
            <a:r>
              <a:rPr lang="en-US" dirty="0" err="1" smtClean="0"/>
              <a:t>GridLayoutManager</a:t>
            </a:r>
            <a:r>
              <a:rPr lang="en-US" sz="1200" b="0" i="0" kern="1200" dirty="0" smtClean="0">
                <a:solidFill>
                  <a:schemeClr val="tx1"/>
                </a:solidFill>
                <a:effectLst/>
                <a:latin typeface="+mn-lt"/>
                <a:ea typeface="+mn-ea"/>
                <a:cs typeface="+mn-cs"/>
              </a:rPr>
              <a:t> instead: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71458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 Design was launched with API level 21 and it’s intended to give a consistent look and feel to all Android apps. The idea is that a user can switch from a Google app like the Play Store to an app designed by a third-party developer and instantly feel comfortable and know what to do. The Material part of the name comes from Material Design’s visual style, which makes the parts of your interface look like overlapping pieces of material or paper: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351266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full </a:t>
            </a:r>
            <a:r>
              <a:rPr lang="en-US" sz="1200" b="1" i="0" kern="1200" dirty="0" err="1" smtClean="0">
                <a:solidFill>
                  <a:schemeClr val="tx1"/>
                </a:solidFill>
                <a:effectLst/>
                <a:latin typeface="+mn-lt"/>
                <a:ea typeface="+mn-ea"/>
                <a:cs typeface="+mn-cs"/>
              </a:rPr>
              <a:t>PizzaMaterialFragment.java</a:t>
            </a:r>
            <a:r>
              <a:rPr lang="en-US" sz="1200" b="1" i="0" kern="1200" dirty="0" smtClean="0">
                <a:solidFill>
                  <a:schemeClr val="tx1"/>
                </a:solidFill>
                <a:effectLst/>
                <a:latin typeface="+mn-lt"/>
                <a:ea typeface="+mn-ea"/>
                <a:cs typeface="+mn-cs"/>
              </a:rPr>
              <a:t> code</a:t>
            </a:r>
          </a:p>
          <a:p>
            <a:pPr fontAlgn="base"/>
            <a:r>
              <a:rPr lang="en-US" sz="1200" kern="1200" dirty="0" smtClean="0">
                <a:solidFill>
                  <a:schemeClr val="tx1"/>
                </a:solidFill>
                <a:effectLst/>
                <a:latin typeface="+mn-lt"/>
                <a:ea typeface="+mn-ea"/>
                <a:cs typeface="+mn-cs"/>
              </a:rPr>
              <a:t>Here’s the full code for </a:t>
            </a:r>
            <a:r>
              <a:rPr lang="en-US" sz="1200" i="1" kern="1200" dirty="0" err="1" smtClean="0">
                <a:solidFill>
                  <a:schemeClr val="tx1"/>
                </a:solidFill>
                <a:effectLst/>
                <a:latin typeface="+mn-lt"/>
                <a:ea typeface="+mn-ea"/>
                <a:cs typeface="+mn-cs"/>
              </a:rPr>
              <a:t>PizzaMaterialFragment.java</a:t>
            </a:r>
            <a:r>
              <a:rPr lang="en-US" sz="120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Now that we’ve finished the recycler view code, let’s change </a:t>
            </a:r>
            <a:r>
              <a:rPr lang="en-US" dirty="0" err="1" smtClean="0"/>
              <a:t>MainActivity</a:t>
            </a:r>
            <a:r>
              <a:rPr lang="en-US" sz="1200" b="0" i="0" kern="1200" dirty="0" smtClean="0">
                <a:solidFill>
                  <a:schemeClr val="tx1"/>
                </a:solidFill>
                <a:effectLst/>
                <a:latin typeface="+mn-lt"/>
                <a:ea typeface="+mn-ea"/>
                <a:cs typeface="+mn-cs"/>
              </a:rPr>
              <a:t> so that it’s displayed when the user clicks on the Pizzas option in the navigation drawer.</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296137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Get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to use the new </a:t>
            </a:r>
            <a:r>
              <a:rPr lang="en-US" sz="1200" b="1" i="0" kern="1200" dirty="0" err="1" smtClean="0">
                <a:solidFill>
                  <a:schemeClr val="tx1"/>
                </a:solidFill>
                <a:effectLst/>
                <a:latin typeface="+mn-lt"/>
                <a:ea typeface="+mn-ea"/>
                <a:cs typeface="+mn-cs"/>
              </a:rPr>
              <a:t>PizzaMaterialFragment</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When the user clicks on the Pizzas option, the </a:t>
            </a:r>
            <a:r>
              <a:rPr lang="en-US" sz="1200" b="0" i="0" kern="1200" dirty="0" err="1" smtClean="0">
                <a:solidFill>
                  <a:schemeClr val="tx1"/>
                </a:solidFill>
                <a:effectLst/>
                <a:latin typeface="+mn-lt"/>
                <a:ea typeface="+mn-ea"/>
                <a:cs typeface="+mn-cs"/>
              </a:rPr>
              <a:t>ListFragment</a:t>
            </a:r>
            <a:r>
              <a:rPr lang="en-US" sz="1200" b="0" i="0" kern="1200" dirty="0" smtClean="0">
                <a:solidFill>
                  <a:schemeClr val="tx1"/>
                </a:solidFill>
                <a:effectLst/>
                <a:latin typeface="+mn-lt"/>
                <a:ea typeface="+mn-ea"/>
                <a:cs typeface="+mn-cs"/>
              </a:rPr>
              <a:t> called </a:t>
            </a:r>
            <a:r>
              <a:rPr lang="en-US" sz="1200" b="0" i="0" kern="1200" dirty="0" err="1" smtClean="0">
                <a:solidFill>
                  <a:schemeClr val="tx1"/>
                </a:solidFill>
                <a:effectLst/>
                <a:latin typeface="+mn-lt"/>
                <a:ea typeface="+mn-ea"/>
                <a:cs typeface="+mn-cs"/>
              </a:rPr>
              <a:t>PizzaFragment</a:t>
            </a:r>
            <a:r>
              <a:rPr lang="en-US" sz="1200" b="0" i="0" kern="1200" dirty="0" smtClean="0">
                <a:solidFill>
                  <a:schemeClr val="tx1"/>
                </a:solidFill>
                <a:effectLst/>
                <a:latin typeface="+mn-lt"/>
                <a:ea typeface="+mn-ea"/>
                <a:cs typeface="+mn-cs"/>
              </a:rPr>
              <a:t> currently gets displayed. </a:t>
            </a:r>
          </a:p>
          <a:p>
            <a:pPr fontAlgn="base"/>
            <a:r>
              <a:rPr lang="en-US" sz="1200" b="0" i="0" kern="1200" dirty="0" smtClean="0">
                <a:solidFill>
                  <a:schemeClr val="tx1"/>
                </a:solidFill>
                <a:effectLst/>
                <a:latin typeface="+mn-lt"/>
                <a:ea typeface="+mn-ea"/>
                <a:cs typeface="+mn-cs"/>
              </a:rPr>
              <a:t>To display </a:t>
            </a:r>
            <a:r>
              <a:rPr lang="en-US" sz="1200" b="0" i="0" kern="1200" dirty="0" err="1" smtClean="0">
                <a:solidFill>
                  <a:schemeClr val="tx1"/>
                </a:solidFill>
                <a:effectLst/>
                <a:latin typeface="+mn-lt"/>
                <a:ea typeface="+mn-ea"/>
                <a:cs typeface="+mn-cs"/>
              </a:rPr>
              <a:t>PizzaMaterialFragmentinstead</a:t>
            </a:r>
            <a:r>
              <a:rPr lang="en-US" sz="1200" b="0" i="0" kern="1200" dirty="0" smtClean="0">
                <a:solidFill>
                  <a:schemeClr val="tx1"/>
                </a:solidFill>
                <a:effectLst/>
                <a:latin typeface="+mn-lt"/>
                <a:ea typeface="+mn-ea"/>
                <a:cs typeface="+mn-cs"/>
              </a:rPr>
              <a:t>, we need to replace all references to </a:t>
            </a:r>
            <a:r>
              <a:rPr lang="en-US" sz="1200" b="0" i="0" kern="1200" dirty="0" err="1" smtClean="0">
                <a:solidFill>
                  <a:schemeClr val="tx1"/>
                </a:solidFill>
                <a:effectLst/>
                <a:latin typeface="+mn-lt"/>
                <a:ea typeface="+mn-ea"/>
                <a:cs typeface="+mn-cs"/>
              </a:rPr>
              <a:t>PizzaFragment</a:t>
            </a:r>
            <a:r>
              <a:rPr lang="en-US" sz="1200" b="0" i="0" kern="1200" dirty="0" smtClean="0">
                <a:solidFill>
                  <a:schemeClr val="tx1"/>
                </a:solidFill>
                <a:effectLst/>
                <a:latin typeface="+mn-lt"/>
                <a:ea typeface="+mn-ea"/>
                <a:cs typeface="+mn-cs"/>
              </a:rPr>
              <a:t> in our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code with </a:t>
            </a:r>
            <a:r>
              <a:rPr lang="en-US" sz="1200" b="0" i="0" kern="1200" dirty="0" err="1" smtClean="0">
                <a:solidFill>
                  <a:schemeClr val="tx1"/>
                </a:solidFill>
                <a:effectLst/>
                <a:latin typeface="+mn-lt"/>
                <a:ea typeface="+mn-ea"/>
                <a:cs typeface="+mn-cs"/>
              </a:rPr>
              <a:t>PizzaMaterialFragment</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PizzaFragment</a:t>
            </a:r>
            <a:r>
              <a:rPr lang="en-US" sz="1200" b="0" i="0" kern="1200" dirty="0" smtClean="0">
                <a:solidFill>
                  <a:schemeClr val="tx1"/>
                </a:solidFill>
                <a:effectLst/>
                <a:latin typeface="+mn-lt"/>
                <a:ea typeface="+mn-ea"/>
                <a:cs typeface="+mn-cs"/>
              </a:rPr>
              <a:t> is used two times in </a:t>
            </a:r>
            <a:r>
              <a:rPr lang="en-US" sz="1200" b="0" i="1" kern="1200" dirty="0" err="1" smtClean="0">
                <a:solidFill>
                  <a:schemeClr val="tx1"/>
                </a:solidFill>
                <a:effectLst/>
                <a:latin typeface="+mn-lt"/>
                <a:ea typeface="+mn-ea"/>
                <a:cs typeface="+mn-cs"/>
              </a:rPr>
              <a:t>MainActivity.java</a:t>
            </a:r>
            <a:r>
              <a:rPr lang="en-US" sz="1200" b="0" i="0" kern="1200" dirty="0" smtClean="0">
                <a:solidFill>
                  <a:schemeClr val="tx1"/>
                </a:solidFill>
                <a:effectLst/>
                <a:latin typeface="+mn-lt"/>
                <a:ea typeface="+mn-ea"/>
                <a:cs typeface="+mn-cs"/>
              </a:rPr>
              <a:t>, in its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selectItem</a:t>
            </a:r>
            <a:r>
              <a:rPr lang="en-US" sz="1200" b="0" i="0" kern="1200" dirty="0" smtClean="0">
                <a:solidFill>
                  <a:schemeClr val="tx1"/>
                </a:solidFill>
                <a:effectLst/>
                <a:latin typeface="+mn-lt"/>
                <a:ea typeface="+mn-ea"/>
                <a:cs typeface="+mn-cs"/>
              </a:rPr>
              <a:t>() methods. Change these lines of code to </a:t>
            </a:r>
            <a:r>
              <a:rPr lang="en-US" sz="1200" b="0" i="0" kern="1200" dirty="0" err="1" smtClean="0">
                <a:solidFill>
                  <a:schemeClr val="tx1"/>
                </a:solidFill>
                <a:effectLst/>
                <a:latin typeface="+mn-lt"/>
                <a:ea typeface="+mn-ea"/>
                <a:cs typeface="+mn-cs"/>
              </a:rPr>
              <a:t>usePizzaMaterialFragment</a:t>
            </a:r>
            <a:r>
              <a:rPr lang="en-US" sz="1200" b="0" i="0" kern="1200" dirty="0" smtClean="0">
                <a:solidFill>
                  <a:schemeClr val="tx1"/>
                </a:solidFill>
                <a:effectLst/>
                <a:latin typeface="+mn-lt"/>
                <a:ea typeface="+mn-ea"/>
                <a:cs typeface="+mn-cs"/>
              </a:rPr>
              <a:t> instead:</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2044436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What happens when the code runs</a:t>
            </a:r>
          </a:p>
          <a:p>
            <a:pPr fontAlgn="base"/>
            <a:r>
              <a:rPr lang="en-US" sz="1200" b="1" i="0" kern="1200" dirty="0" smtClean="0">
                <a:solidFill>
                  <a:schemeClr val="tx1"/>
                </a:solidFill>
                <a:effectLst/>
                <a:latin typeface="+mn-lt"/>
                <a:ea typeface="+mn-ea"/>
                <a:cs typeface="+mn-cs"/>
              </a:rPr>
              <a:t>The user clicks on the Pizzas option in the navigation drawer.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Code in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runs to display </a:t>
            </a:r>
            <a:r>
              <a:rPr lang="en-US" sz="1200" b="0" i="0" kern="1200" dirty="0" err="1" smtClean="0">
                <a:solidFill>
                  <a:schemeClr val="tx1"/>
                </a:solidFill>
                <a:effectLst/>
                <a:latin typeface="+mn-lt"/>
                <a:ea typeface="+mn-ea"/>
                <a:cs typeface="+mn-cs"/>
              </a:rPr>
              <a:t>PizzaMaterialFragment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PizzaMaterialFragment’s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onCreateView</a:t>
            </a:r>
            <a:r>
              <a:rPr lang="en-US" sz="1200" b="0" i="0" kern="1200" dirty="0" smtClean="0">
                <a:solidFill>
                  <a:schemeClr val="tx1"/>
                </a:solidFill>
                <a:effectLst/>
                <a:latin typeface="+mn-lt"/>
                <a:ea typeface="+mn-ea"/>
                <a:cs typeface="+mn-cs"/>
              </a:rPr>
              <a:t>() method runs.</a:t>
            </a:r>
          </a:p>
          <a:p>
            <a:pPr fontAlgn="base"/>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PizzaMaterialFragment</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onCreateView</a:t>
            </a:r>
            <a:r>
              <a:rPr lang="en-US" sz="1200" b="1" i="0" kern="1200" dirty="0" smtClean="0">
                <a:solidFill>
                  <a:schemeClr val="tx1"/>
                </a:solidFill>
                <a:effectLst/>
                <a:latin typeface="+mn-lt"/>
                <a:ea typeface="+mn-ea"/>
                <a:cs typeface="+mn-cs"/>
              </a:rPr>
              <a:t>() method creates a </a:t>
            </a:r>
            <a:r>
              <a:rPr lang="en-US" sz="1200" b="1" i="0" kern="1200" dirty="0" err="1" smtClean="0">
                <a:solidFill>
                  <a:schemeClr val="tx1"/>
                </a:solidFill>
                <a:effectLst/>
                <a:latin typeface="+mn-lt"/>
                <a:ea typeface="+mn-ea"/>
                <a:cs typeface="+mn-cs"/>
              </a:rPr>
              <a:t>LinearLayoutManager</a:t>
            </a:r>
            <a:r>
              <a:rPr lang="en-US" sz="1200" b="1" i="0" kern="1200" dirty="0" smtClean="0">
                <a:solidFill>
                  <a:schemeClr val="tx1"/>
                </a:solidFill>
                <a:effectLst/>
                <a:latin typeface="+mn-lt"/>
                <a:ea typeface="+mn-ea"/>
                <a:cs typeface="+mn-cs"/>
              </a:rPr>
              <a:t> and assigns it to the recycler view.</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LinearLayoutManager</a:t>
            </a:r>
            <a:r>
              <a:rPr lang="en-US" sz="1200" b="0" i="0" kern="1200" dirty="0" smtClean="0">
                <a:solidFill>
                  <a:schemeClr val="tx1"/>
                </a:solidFill>
                <a:effectLst/>
                <a:latin typeface="+mn-lt"/>
                <a:ea typeface="+mn-ea"/>
                <a:cs typeface="+mn-cs"/>
              </a:rPr>
              <a:t> means that the views will be displayed in a list. As the recycler view has a vertical scrollbar, the list will be displayed vertically.</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797615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PizzaMaterialFragment</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onCreateView</a:t>
            </a:r>
            <a:r>
              <a:rPr lang="en-US" sz="1200" b="1" i="0" kern="1200" dirty="0" smtClean="0">
                <a:solidFill>
                  <a:schemeClr val="tx1"/>
                </a:solidFill>
                <a:effectLst/>
                <a:latin typeface="+mn-lt"/>
                <a:ea typeface="+mn-ea"/>
                <a:cs typeface="+mn-cs"/>
              </a:rPr>
              <a:t>() method creates a new </a:t>
            </a:r>
            <a:r>
              <a:rPr lang="en-US" sz="1200" b="1" i="0" kern="1200" dirty="0" err="1" smtClean="0">
                <a:solidFill>
                  <a:schemeClr val="tx1"/>
                </a:solidFill>
                <a:effectLst/>
                <a:latin typeface="+mn-lt"/>
                <a:ea typeface="+mn-ea"/>
                <a:cs typeface="+mn-cs"/>
              </a:rPr>
              <a:t>CaptionedImagesAdapter</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It passes the names and images of the pizzas to the adapter using the adapter’s constructor, and sets the adapter to the recycler view.</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760148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adapter creates a view holder for each of the </a:t>
            </a:r>
            <a:r>
              <a:rPr lang="en-US" sz="1200" b="1" i="0" kern="1200" dirty="0" err="1" smtClean="0">
                <a:solidFill>
                  <a:schemeClr val="tx1"/>
                </a:solidFill>
                <a:effectLst/>
                <a:latin typeface="+mn-lt"/>
                <a:ea typeface="+mn-ea"/>
                <a:cs typeface="+mn-cs"/>
              </a:rPr>
              <a:t>CardViews</a:t>
            </a:r>
            <a:r>
              <a:rPr lang="en-US" sz="1200" b="1" i="0" kern="1200" dirty="0" smtClean="0">
                <a:solidFill>
                  <a:schemeClr val="tx1"/>
                </a:solidFill>
                <a:effectLst/>
                <a:latin typeface="+mn-lt"/>
                <a:ea typeface="+mn-ea"/>
                <a:cs typeface="+mn-cs"/>
              </a:rPr>
              <a:t> the recycler view needs to display.</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872186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adapter then binds the pizza names and images to the text view and image view in each card view.</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503667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drive the app</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2147015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a reminder of where we’ve got to with our app:</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When the app gets launched, it starts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uses layout </a:t>
            </a:r>
            <a:r>
              <a:rPr lang="en-US" sz="1200" b="0" i="1" kern="1200" dirty="0" err="1" smtClean="0">
                <a:solidFill>
                  <a:schemeClr val="tx1"/>
                </a:solidFill>
                <a:effectLst/>
                <a:latin typeface="+mn-lt"/>
                <a:ea typeface="+mn-ea"/>
                <a:cs typeface="+mn-cs"/>
              </a:rPr>
              <a:t>activity_main.xml</a:t>
            </a:r>
            <a:r>
              <a:rPr lang="en-US" sz="1200" b="0" i="0" kern="1200" dirty="0" smtClean="0">
                <a:solidFill>
                  <a:schemeClr val="tx1"/>
                </a:solidFill>
                <a:effectLst/>
                <a:latin typeface="+mn-lt"/>
                <a:ea typeface="+mn-ea"/>
                <a:cs typeface="+mn-cs"/>
              </a:rPr>
              <a:t> and has a navigation drawer. </a:t>
            </a:r>
          </a:p>
          <a:p>
            <a:pPr fontAlgn="base"/>
            <a:r>
              <a:rPr lang="en-US" sz="1200" b="0" i="0" kern="1200" dirty="0" smtClean="0">
                <a:solidFill>
                  <a:schemeClr val="tx1"/>
                </a:solidFill>
                <a:effectLst/>
                <a:latin typeface="+mn-lt"/>
                <a:ea typeface="+mn-ea"/>
                <a:cs typeface="+mn-cs"/>
              </a:rPr>
              <a:t>When the user clicks on one of the options in the navigation drawer it displays the appropriate fragment.</a:t>
            </a:r>
          </a:p>
          <a:p>
            <a:pPr fontAlgn="base"/>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When the user clicks the Pizzas option, it displays </a:t>
            </a:r>
            <a:r>
              <a:rPr lang="en-US" sz="1200" b="1" i="0" kern="1200" dirty="0" err="1" smtClean="0">
                <a:solidFill>
                  <a:schemeClr val="tx1"/>
                </a:solidFill>
                <a:effectLst/>
                <a:latin typeface="+mn-lt"/>
                <a:ea typeface="+mn-ea"/>
                <a:cs typeface="+mn-cs"/>
              </a:rPr>
              <a:t>PizzasMaterialFragment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PizzasMaterialFragment</a:t>
            </a:r>
            <a:r>
              <a:rPr lang="en-US" sz="1200" b="0" i="0" kern="1200" dirty="0" smtClean="0">
                <a:solidFill>
                  <a:schemeClr val="tx1"/>
                </a:solidFill>
                <a:effectLst/>
                <a:latin typeface="+mn-lt"/>
                <a:ea typeface="+mn-ea"/>
                <a:cs typeface="+mn-cs"/>
              </a:rPr>
              <a:t> contains a recycler view.</a:t>
            </a:r>
          </a:p>
          <a:p>
            <a:pPr fontAlgn="base"/>
            <a:endParaRPr lang="en-US" sz="1200" b="1" i="0" kern="1200" dirty="0" smtClean="0">
              <a:solidFill>
                <a:schemeClr val="tx1"/>
              </a:solidFill>
              <a:effectLst/>
              <a:latin typeface="+mn-lt"/>
              <a:ea typeface="+mn-ea"/>
              <a:cs typeface="+mn-cs"/>
            </a:endParaRPr>
          </a:p>
          <a:p>
            <a:pPr fontAlgn="base"/>
            <a:r>
              <a:rPr lang="en-US" sz="1200" b="1" i="0" kern="1200" dirty="0" err="1" smtClean="0">
                <a:solidFill>
                  <a:schemeClr val="tx1"/>
                </a:solidFill>
                <a:effectLst/>
                <a:latin typeface="+mn-lt"/>
                <a:ea typeface="+mn-ea"/>
                <a:cs typeface="+mn-cs"/>
              </a:rPr>
              <a:t>PizzaMaterialFragment</a:t>
            </a:r>
            <a:r>
              <a:rPr lang="en-US" sz="1200" b="1" i="0" kern="1200" dirty="0" smtClean="0">
                <a:solidFill>
                  <a:schemeClr val="tx1"/>
                </a:solidFill>
                <a:effectLst/>
                <a:latin typeface="+mn-lt"/>
                <a:ea typeface="+mn-ea"/>
                <a:cs typeface="+mn-cs"/>
              </a:rPr>
              <a:t> uses an adapter, </a:t>
            </a:r>
            <a:r>
              <a:rPr lang="en-US" sz="1200" b="1" i="0" kern="1200" dirty="0" err="1" smtClean="0">
                <a:solidFill>
                  <a:schemeClr val="tx1"/>
                </a:solidFill>
                <a:effectLst/>
                <a:latin typeface="+mn-lt"/>
                <a:ea typeface="+mn-ea"/>
                <a:cs typeface="+mn-cs"/>
              </a:rPr>
              <a:t>CaptionedImagesAdapter</a:t>
            </a:r>
            <a:r>
              <a:rPr lang="en-US" sz="1200" b="1" i="0" kern="1200" dirty="0" smtClean="0">
                <a:solidFill>
                  <a:schemeClr val="tx1"/>
                </a:solidFill>
                <a:effectLst/>
                <a:latin typeface="+mn-lt"/>
                <a:ea typeface="+mn-ea"/>
                <a:cs typeface="+mn-cs"/>
              </a:rPr>
              <a:t>, to display card views showing an image and caption for each pizza.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card views are defined in </a:t>
            </a:r>
            <a:r>
              <a:rPr lang="en-US" sz="1200" b="0" i="1" kern="1200" dirty="0" err="1" smtClean="0">
                <a:solidFill>
                  <a:schemeClr val="tx1"/>
                </a:solidFill>
                <a:effectLst/>
                <a:latin typeface="+mn-lt"/>
                <a:ea typeface="+mn-ea"/>
                <a:cs typeface="+mn-cs"/>
              </a:rPr>
              <a:t>card_captioned_image.xml</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next thing we need to do is get the recycler view to respond to clicks so it starts </a:t>
            </a:r>
            <a:r>
              <a:rPr lang="en-US" dirty="0" err="1" smtClean="0"/>
              <a:t>PizzaDetailActivity</a:t>
            </a:r>
            <a:r>
              <a:rPr lang="en-US" sz="1200" b="0" i="0" kern="1200" dirty="0" smtClean="0">
                <a:solidFill>
                  <a:schemeClr val="tx1"/>
                </a:solidFill>
                <a:effectLst/>
                <a:latin typeface="+mn-lt"/>
                <a:ea typeface="+mn-ea"/>
                <a:cs typeface="+mn-cs"/>
              </a:rPr>
              <a:t> when the user clicks on one of the pizzas. </a:t>
            </a:r>
            <a:r>
              <a:rPr lang="en-US" dirty="0" err="1" smtClean="0"/>
              <a:t>PizzaDetailActivity</a:t>
            </a:r>
            <a:r>
              <a:rPr lang="en-US" sz="1200" b="0" i="0" kern="1200" dirty="0" smtClean="0">
                <a:solidFill>
                  <a:schemeClr val="tx1"/>
                </a:solidFill>
                <a:effectLst/>
                <a:latin typeface="+mn-lt"/>
                <a:ea typeface="+mn-ea"/>
                <a:cs typeface="+mn-cs"/>
              </a:rPr>
              <a:t> will then display details of the pizza the user selected.</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222990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a:t>
            </a:r>
            <a:r>
              <a:rPr lang="en-US" sz="1200" b="1" i="0" kern="1200" dirty="0" err="1" smtClean="0">
                <a:solidFill>
                  <a:schemeClr val="tx1"/>
                </a:solidFill>
                <a:effectLst/>
                <a:latin typeface="+mn-lt"/>
                <a:ea typeface="+mn-ea"/>
                <a:cs typeface="+mn-cs"/>
              </a:rPr>
              <a:t>PizzaDetailActivity</a:t>
            </a:r>
            <a:endParaRPr lang="en-US" sz="1200" b="1" i="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PizzaDetailActivity</a:t>
            </a:r>
            <a:r>
              <a:rPr lang="en-US" sz="1200" kern="1200" dirty="0" smtClean="0">
                <a:solidFill>
                  <a:schemeClr val="tx1"/>
                </a:solidFill>
                <a:effectLst/>
                <a:latin typeface="+mn-lt"/>
                <a:ea typeface="+mn-ea"/>
                <a:cs typeface="+mn-cs"/>
              </a:rPr>
              <a:t> will display the name of the pizza the user selected, along with its image.</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Create a new blank activity called “</a:t>
            </a:r>
            <a:r>
              <a:rPr lang="en-US" sz="1200" kern="1200" dirty="0" err="1" smtClean="0">
                <a:solidFill>
                  <a:schemeClr val="tx1"/>
                </a:solidFill>
                <a:effectLst/>
                <a:latin typeface="+mn-lt"/>
                <a:ea typeface="+mn-ea"/>
                <a:cs typeface="+mn-cs"/>
              </a:rPr>
              <a:t>PizzaDetailActivity</a:t>
            </a:r>
            <a:r>
              <a:rPr lang="en-US" sz="1200" kern="1200" dirty="0" smtClean="0">
                <a:solidFill>
                  <a:schemeClr val="tx1"/>
                </a:solidFill>
                <a:effectLst/>
                <a:latin typeface="+mn-lt"/>
                <a:ea typeface="+mn-ea"/>
                <a:cs typeface="+mn-cs"/>
              </a:rPr>
              <a:t>” with a layout name of “</a:t>
            </a:r>
            <a:r>
              <a:rPr lang="en-US" sz="1200" kern="1200" dirty="0" err="1" smtClean="0">
                <a:solidFill>
                  <a:schemeClr val="tx1"/>
                </a:solidFill>
                <a:effectLst/>
                <a:latin typeface="+mn-lt"/>
                <a:ea typeface="+mn-ea"/>
                <a:cs typeface="+mn-cs"/>
              </a:rPr>
              <a:t>activity_pizza_detail</a:t>
            </a:r>
            <a:r>
              <a:rPr lang="en-US" sz="1200" kern="1200" dirty="0" smtClean="0">
                <a:solidFill>
                  <a:schemeClr val="tx1"/>
                </a:solidFill>
                <a:effectLst/>
                <a:latin typeface="+mn-lt"/>
                <a:ea typeface="+mn-ea"/>
                <a:cs typeface="+mn-cs"/>
              </a:rPr>
              <a:t>” and a title of “Pizza Detail”. Then update </a:t>
            </a:r>
            <a:r>
              <a:rPr lang="en-US" sz="1200" i="1" kern="1200" dirty="0" err="1" smtClean="0">
                <a:solidFill>
                  <a:schemeClr val="tx1"/>
                </a:solidFill>
                <a:effectLst/>
                <a:latin typeface="+mn-lt"/>
                <a:ea typeface="+mn-ea"/>
                <a:cs typeface="+mn-cs"/>
              </a:rPr>
              <a:t>activity_pizza_detail.xml</a:t>
            </a:r>
            <a:r>
              <a:rPr lang="en-US" sz="1200" kern="1200" dirty="0" smtClean="0">
                <a:solidFill>
                  <a:schemeClr val="tx1"/>
                </a:solidFill>
                <a:effectLst/>
                <a:latin typeface="+mn-lt"/>
                <a:ea typeface="+mn-ea"/>
                <a:cs typeface="+mn-cs"/>
              </a:rPr>
              <a:t> with the code below, which adds a text view and image view to the layout that we’ll use to display details of the pizza:</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649390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What </a:t>
            </a:r>
            <a:r>
              <a:rPr lang="en-US" sz="1200" b="1" i="0" kern="1200" dirty="0" err="1" smtClean="0">
                <a:solidFill>
                  <a:schemeClr val="tx1"/>
                </a:solidFill>
                <a:effectLst/>
                <a:latin typeface="+mn-lt"/>
                <a:ea typeface="+mn-ea"/>
                <a:cs typeface="+mn-cs"/>
              </a:rPr>
              <a:t>PizzaDetailActivity.java</a:t>
            </a:r>
            <a:r>
              <a:rPr lang="en-US" sz="1200" b="1" i="0" kern="1200" dirty="0" smtClean="0">
                <a:solidFill>
                  <a:schemeClr val="tx1"/>
                </a:solidFill>
                <a:effectLst/>
                <a:latin typeface="+mn-lt"/>
                <a:ea typeface="+mn-ea"/>
                <a:cs typeface="+mn-cs"/>
              </a:rPr>
              <a:t> needs to do</a:t>
            </a:r>
          </a:p>
          <a:p>
            <a:pPr fontAlgn="base"/>
            <a:r>
              <a:rPr lang="en-US" sz="1200" b="0" i="0" kern="1200" dirty="0" smtClean="0">
                <a:solidFill>
                  <a:schemeClr val="tx1"/>
                </a:solidFill>
                <a:effectLst/>
                <a:latin typeface="+mn-lt"/>
                <a:ea typeface="+mn-ea"/>
                <a:cs typeface="+mn-cs"/>
              </a:rPr>
              <a:t>There are a few things that we need </a:t>
            </a:r>
            <a:r>
              <a:rPr lang="en-US" sz="1200" b="0" i="1" kern="1200" dirty="0" err="1" smtClean="0">
                <a:solidFill>
                  <a:schemeClr val="tx1"/>
                </a:solidFill>
                <a:effectLst/>
                <a:latin typeface="+mn-lt"/>
                <a:ea typeface="+mn-ea"/>
                <a:cs typeface="+mn-cs"/>
              </a:rPr>
              <a:t>PizzaDetailActivity.java</a:t>
            </a:r>
            <a:r>
              <a:rPr lang="en-US" sz="1200" b="0" i="0" kern="1200" dirty="0" smtClean="0">
                <a:solidFill>
                  <a:schemeClr val="tx1"/>
                </a:solidFill>
                <a:effectLst/>
                <a:latin typeface="+mn-lt"/>
                <a:ea typeface="+mn-ea"/>
                <a:cs typeface="+mn-cs"/>
              </a:rPr>
              <a:t> to do:</a:t>
            </a:r>
          </a:p>
          <a:p>
            <a:pPr fontAlgn="base"/>
            <a:r>
              <a:rPr lang="en-US" sz="1200" b="0" i="0" kern="1200" dirty="0" err="1" smtClean="0">
                <a:solidFill>
                  <a:schemeClr val="tx1"/>
                </a:solidFill>
                <a:effectLst/>
                <a:latin typeface="+mn-lt"/>
                <a:ea typeface="+mn-ea"/>
                <a:cs typeface="+mn-cs"/>
              </a:rPr>
              <a:t>PizzaDetailActivity’s</a:t>
            </a:r>
            <a:r>
              <a:rPr lang="en-US" sz="1200" b="0" i="0" kern="1200" dirty="0" smtClean="0">
                <a:solidFill>
                  <a:schemeClr val="tx1"/>
                </a:solidFill>
                <a:effectLst/>
                <a:latin typeface="+mn-lt"/>
                <a:ea typeface="+mn-ea"/>
                <a:cs typeface="+mn-cs"/>
              </a:rPr>
              <a:t> main purpose is to display the name and image of the pizza the user has selected. To do this, we’ll get the ID of the pizza the user has selected from the intent that started the activity. We’ll pass this to </a:t>
            </a:r>
            <a:r>
              <a:rPr lang="en-US" sz="1200" b="0" i="0" kern="1200" dirty="0" err="1" smtClean="0">
                <a:solidFill>
                  <a:schemeClr val="tx1"/>
                </a:solidFill>
                <a:effectLst/>
                <a:latin typeface="+mn-lt"/>
                <a:ea typeface="+mn-ea"/>
                <a:cs typeface="+mn-cs"/>
              </a:rPr>
              <a:t>PizzaDetailActivity</a:t>
            </a:r>
            <a:r>
              <a:rPr lang="en-US" sz="1200" b="0" i="0" kern="1200" dirty="0" smtClean="0">
                <a:solidFill>
                  <a:schemeClr val="tx1"/>
                </a:solidFill>
                <a:effectLst/>
                <a:latin typeface="+mn-lt"/>
                <a:ea typeface="+mn-ea"/>
                <a:cs typeface="+mn-cs"/>
              </a:rPr>
              <a:t> from </a:t>
            </a:r>
            <a:r>
              <a:rPr lang="en-US" sz="1200" b="0" i="0" kern="1200" dirty="0" err="1" smtClean="0">
                <a:solidFill>
                  <a:schemeClr val="tx1"/>
                </a:solidFill>
                <a:effectLst/>
                <a:latin typeface="+mn-lt"/>
                <a:ea typeface="+mn-ea"/>
                <a:cs typeface="+mn-cs"/>
              </a:rPr>
              <a:t>PizzaMaterialFragment</a:t>
            </a:r>
            <a:r>
              <a:rPr lang="en-US" sz="1200" b="0" i="0" kern="1200" dirty="0" smtClean="0">
                <a:solidFill>
                  <a:schemeClr val="tx1"/>
                </a:solidFill>
                <a:effectLst/>
                <a:latin typeface="+mn-lt"/>
                <a:ea typeface="+mn-ea"/>
                <a:cs typeface="+mn-cs"/>
              </a:rPr>
              <a:t> when the user clicks on one of the pizzas in the recycler view.</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Back in </a:t>
            </a:r>
            <a:r>
              <a:rPr lang="en-US" sz="1200" b="0" i="0" u="none" strike="noStrike" kern="1200" dirty="0" smtClean="0">
                <a:solidFill>
                  <a:schemeClr val="tx1"/>
                </a:solidFill>
                <a:effectLst/>
                <a:latin typeface="+mn-lt"/>
                <a:ea typeface="+mn-ea"/>
                <a:cs typeface="+mn-cs"/>
                <a:hlinkClick r:id="rId3"/>
              </a:rPr>
              <a:t>Chapter 9</a:t>
            </a:r>
            <a:r>
              <a:rPr lang="en-US" sz="1200" b="0" i="0" kern="1200" dirty="0" smtClean="0">
                <a:solidFill>
                  <a:schemeClr val="tx1"/>
                </a:solidFill>
                <a:effectLst/>
                <a:latin typeface="+mn-lt"/>
                <a:ea typeface="+mn-ea"/>
                <a:cs typeface="+mn-cs"/>
              </a:rPr>
              <a:t>, we created a menu resource file that describes items we wanted to add to the action bar. We’ll use the </a:t>
            </a:r>
            <a:r>
              <a:rPr lang="en-US" sz="1200" b="0" i="0" kern="1200" dirty="0" err="1" smtClean="0">
                <a:solidFill>
                  <a:schemeClr val="tx1"/>
                </a:solidFill>
                <a:effectLst/>
                <a:latin typeface="+mn-lt"/>
                <a:ea typeface="+mn-ea"/>
                <a:cs typeface="+mn-cs"/>
              </a:rPr>
              <a:t>onCreateOptionsMenu</a:t>
            </a:r>
            <a:r>
              <a:rPr lang="en-US" sz="1200" b="0" i="0" kern="1200" dirty="0" smtClean="0">
                <a:solidFill>
                  <a:schemeClr val="tx1"/>
                </a:solidFill>
                <a:effectLst/>
                <a:latin typeface="+mn-lt"/>
                <a:ea typeface="+mn-ea"/>
                <a:cs typeface="+mn-cs"/>
              </a:rPr>
              <a:t>() to add these items to </a:t>
            </a:r>
            <a:r>
              <a:rPr lang="en-US" sz="1200" b="0" i="0" kern="1200" dirty="0" err="1" smtClean="0">
                <a:solidFill>
                  <a:schemeClr val="tx1"/>
                </a:solidFill>
                <a:effectLst/>
                <a:latin typeface="+mn-lt"/>
                <a:ea typeface="+mn-ea"/>
                <a:cs typeface="+mn-cs"/>
              </a:rPr>
              <a:t>PizzaDetailActivity’s</a:t>
            </a:r>
            <a:r>
              <a:rPr lang="en-US" sz="1200" b="0" i="0" kern="1200" dirty="0" smtClean="0">
                <a:solidFill>
                  <a:schemeClr val="tx1"/>
                </a:solidFill>
                <a:effectLst/>
                <a:latin typeface="+mn-lt"/>
                <a:ea typeface="+mn-ea"/>
                <a:cs typeface="+mn-cs"/>
              </a:rPr>
              <a:t> action bar.</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menu resource file describes a Share action that we can use to share information. We’ll add an intent to the Share action that will share the name of the pizza the user has selected.</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menu resource file also describes a Create Order action. When the user clicks on this, we’ll start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enable the </a:t>
            </a:r>
            <a:r>
              <a:rPr lang="en-US" sz="1200" b="0" i="0" kern="1200" dirty="0" err="1" smtClean="0">
                <a:solidFill>
                  <a:schemeClr val="tx1"/>
                </a:solidFill>
                <a:effectLst/>
                <a:latin typeface="+mn-lt"/>
                <a:ea typeface="+mn-ea"/>
                <a:cs typeface="+mn-cs"/>
              </a:rPr>
              <a:t>PizzaDetailActivity’s</a:t>
            </a:r>
            <a:r>
              <a:rPr lang="en-US" sz="1200" b="0" i="0" kern="1200" dirty="0" smtClean="0">
                <a:solidFill>
                  <a:schemeClr val="tx1"/>
                </a:solidFill>
                <a:effectLst/>
                <a:latin typeface="+mn-lt"/>
                <a:ea typeface="+mn-ea"/>
                <a:cs typeface="+mn-cs"/>
              </a:rPr>
              <a:t> Up button so that when the user clicks on it, they get returned to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8913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CardViews</a:t>
            </a:r>
            <a:r>
              <a:rPr lang="en-US" sz="1200" b="1"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RecyclerViews</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Two of the most important Material Design widgets are recycler views and card views.</a:t>
            </a:r>
          </a:p>
          <a:p>
            <a:pPr fontAlgn="base"/>
            <a:r>
              <a:rPr lang="en-US" sz="1200" b="0" i="0" kern="1200" dirty="0" smtClean="0">
                <a:solidFill>
                  <a:schemeClr val="tx1"/>
                </a:solidFill>
                <a:effectLst/>
                <a:latin typeface="+mn-lt"/>
                <a:ea typeface="+mn-ea"/>
                <a:cs typeface="+mn-cs"/>
              </a:rPr>
              <a:t>We’re going to change the Pizza app so that it uses card views and recycler views. We’ll convert the app so that the list of pizzas goes from</a:t>
            </a:r>
            <a:r>
              <a:rPr lang="en-US" sz="1200" b="0" i="0" kern="1200" baseline="0" dirty="0" smtClean="0">
                <a:solidFill>
                  <a:schemeClr val="tx1"/>
                </a:solidFill>
                <a:effectLst/>
                <a:latin typeface="+mn-lt"/>
                <a:ea typeface="+mn-ea"/>
                <a:cs typeface="+mn-cs"/>
              </a:rPr>
              <a:t> this to this.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41987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UPDATE ANDROIDMANIFEST.XML</a:t>
            </a:r>
          </a:p>
          <a:p>
            <a:pPr fontAlgn="base"/>
            <a:r>
              <a:rPr lang="en-US" sz="1200" kern="1200" dirty="0" smtClean="0">
                <a:solidFill>
                  <a:schemeClr val="tx1"/>
                </a:solidFill>
                <a:effectLst/>
                <a:latin typeface="+mn-lt"/>
                <a:ea typeface="+mn-ea"/>
                <a:cs typeface="+mn-cs"/>
              </a:rPr>
              <a:t>We’ll start by updating </a:t>
            </a:r>
            <a:r>
              <a:rPr lang="en-US" sz="1200" i="1" kern="1200" dirty="0" err="1" smtClean="0">
                <a:solidFill>
                  <a:schemeClr val="tx1"/>
                </a:solidFill>
                <a:effectLst/>
                <a:latin typeface="+mn-lt"/>
                <a:ea typeface="+mn-ea"/>
                <a:cs typeface="+mn-cs"/>
              </a:rPr>
              <a:t>AndroidManifest.xml</a:t>
            </a:r>
            <a:r>
              <a:rPr lang="en-US" sz="1200" kern="1200" dirty="0" smtClean="0">
                <a:solidFill>
                  <a:schemeClr val="tx1"/>
                </a:solidFill>
                <a:effectLst/>
                <a:latin typeface="+mn-lt"/>
                <a:ea typeface="+mn-ea"/>
                <a:cs typeface="+mn-cs"/>
              </a:rPr>
              <a:t> to specify that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is the parent of </a:t>
            </a:r>
            <a:r>
              <a:rPr lang="en-US" sz="1200" kern="1200" dirty="0" err="1" smtClean="0">
                <a:solidFill>
                  <a:schemeClr val="tx1"/>
                </a:solidFill>
                <a:effectLst/>
                <a:latin typeface="+mn-lt"/>
                <a:ea typeface="+mn-ea"/>
                <a:cs typeface="+mn-cs"/>
              </a:rPr>
              <a:t>PizzaDetailActivity</a:t>
            </a:r>
            <a:r>
              <a:rPr lang="en-US" sz="1200" kern="1200" dirty="0" smtClean="0">
                <a:solidFill>
                  <a:schemeClr val="tx1"/>
                </a:solidFill>
                <a:effectLst/>
                <a:latin typeface="+mn-lt"/>
                <a:ea typeface="+mn-ea"/>
                <a:cs typeface="+mn-cs"/>
              </a:rPr>
              <a:t>. </a:t>
            </a:r>
          </a:p>
          <a:p>
            <a:pPr fontAlgn="base"/>
            <a:r>
              <a:rPr lang="en-US" sz="1200" kern="1200" dirty="0" smtClean="0">
                <a:solidFill>
                  <a:schemeClr val="tx1"/>
                </a:solidFill>
                <a:effectLst/>
                <a:latin typeface="+mn-lt"/>
                <a:ea typeface="+mn-ea"/>
                <a:cs typeface="+mn-cs"/>
              </a:rPr>
              <a:t>This means that when the user clicks on the Up button in </a:t>
            </a:r>
            <a:r>
              <a:rPr lang="en-US" sz="1200" kern="1200" dirty="0" err="1" smtClean="0">
                <a:solidFill>
                  <a:schemeClr val="tx1"/>
                </a:solidFill>
                <a:effectLst/>
                <a:latin typeface="+mn-lt"/>
                <a:ea typeface="+mn-ea"/>
                <a:cs typeface="+mn-cs"/>
              </a:rPr>
              <a:t>PizzaDetailActivity’s</a:t>
            </a:r>
            <a:r>
              <a:rPr lang="en-US" sz="1200" kern="1200" dirty="0" smtClean="0">
                <a:solidFill>
                  <a:schemeClr val="tx1"/>
                </a:solidFill>
                <a:effectLst/>
                <a:latin typeface="+mn-lt"/>
                <a:ea typeface="+mn-ea"/>
                <a:cs typeface="+mn-cs"/>
              </a:rPr>
              <a:t> action bar,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will be displayed: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92377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you’ve done that, we’ll look at how to get the recycler view to respond to clicks.</a:t>
            </a:r>
          </a:p>
          <a:p>
            <a:pPr fontAlgn="base"/>
            <a:r>
              <a:rPr lang="en-US" sz="1200" b="1" i="0" kern="1200" dirty="0" smtClean="0">
                <a:solidFill>
                  <a:schemeClr val="tx1"/>
                </a:solidFill>
                <a:effectLst/>
                <a:latin typeface="+mn-lt"/>
                <a:ea typeface="+mn-ea"/>
                <a:cs typeface="+mn-cs"/>
              </a:rPr>
              <a:t>The code for </a:t>
            </a:r>
            <a:r>
              <a:rPr lang="en-US" sz="1200" b="1" i="0" kern="1200" dirty="0" err="1" smtClean="0">
                <a:solidFill>
                  <a:schemeClr val="tx1"/>
                </a:solidFill>
                <a:effectLst/>
                <a:latin typeface="+mn-lt"/>
                <a:ea typeface="+mn-ea"/>
                <a:cs typeface="+mn-cs"/>
              </a:rPr>
              <a:t>PizzaDetailActivity.java</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Here’s the full code for </a:t>
            </a:r>
            <a:r>
              <a:rPr lang="en-US" sz="1200" b="0" i="1" kern="1200" dirty="0" err="1" smtClean="0">
                <a:solidFill>
                  <a:schemeClr val="tx1"/>
                </a:solidFill>
                <a:effectLst/>
                <a:latin typeface="+mn-lt"/>
                <a:ea typeface="+mn-ea"/>
                <a:cs typeface="+mn-cs"/>
              </a:rPr>
              <a:t>PizzaDetailActivity.java</a:t>
            </a:r>
            <a:r>
              <a:rPr lang="en-US" sz="1200" b="0" i="0" kern="1200" dirty="0" smtClean="0">
                <a:solidFill>
                  <a:schemeClr val="tx1"/>
                </a:solidFill>
                <a:effectLst/>
                <a:latin typeface="+mn-lt"/>
                <a:ea typeface="+mn-ea"/>
                <a:cs typeface="+mn-cs"/>
              </a:rPr>
              <a:t> (don’t worry if it seems like a lot, this is all code that you’ve seen before):  - Chapter</a:t>
            </a:r>
            <a:r>
              <a:rPr lang="en-US" sz="1200" b="0" i="0" kern="1200" baseline="0" dirty="0" smtClean="0">
                <a:solidFill>
                  <a:schemeClr val="tx1"/>
                </a:solidFill>
                <a:effectLst/>
                <a:latin typeface="+mn-lt"/>
                <a:ea typeface="+mn-ea"/>
                <a:cs typeface="+mn-cs"/>
              </a:rPr>
              <a:t> 9?</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215724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Getting a </a:t>
            </a:r>
            <a:r>
              <a:rPr lang="en-US" sz="1200" b="1" i="0" kern="1200" dirty="0" err="1" smtClean="0">
                <a:solidFill>
                  <a:schemeClr val="tx1"/>
                </a:solidFill>
                <a:effectLst/>
                <a:latin typeface="+mn-lt"/>
                <a:ea typeface="+mn-ea"/>
                <a:cs typeface="+mn-cs"/>
              </a:rPr>
              <a:t>RecyclerView</a:t>
            </a:r>
            <a:r>
              <a:rPr lang="en-US" sz="1200" b="1" i="0" kern="1200" dirty="0" smtClean="0">
                <a:solidFill>
                  <a:schemeClr val="tx1"/>
                </a:solidFill>
                <a:effectLst/>
                <a:latin typeface="+mn-lt"/>
                <a:ea typeface="+mn-ea"/>
                <a:cs typeface="+mn-cs"/>
              </a:rPr>
              <a:t> to respond to clicks</a:t>
            </a:r>
          </a:p>
          <a:p>
            <a:pPr fontAlgn="base"/>
            <a:r>
              <a:rPr lang="en-US" sz="1200" kern="1200" dirty="0" smtClean="0">
                <a:solidFill>
                  <a:schemeClr val="tx1"/>
                </a:solidFill>
                <a:effectLst/>
                <a:latin typeface="+mn-lt"/>
                <a:ea typeface="+mn-ea"/>
                <a:cs typeface="+mn-cs"/>
              </a:rPr>
              <a:t>We need to get items in the recycler view to respond to clicks so that we can start </a:t>
            </a:r>
            <a:r>
              <a:rPr lang="en-US" sz="1200" kern="1200" dirty="0" err="1" smtClean="0">
                <a:solidFill>
                  <a:schemeClr val="tx1"/>
                </a:solidFill>
                <a:effectLst/>
                <a:latin typeface="+mn-lt"/>
                <a:ea typeface="+mn-ea"/>
                <a:cs typeface="+mn-cs"/>
              </a:rPr>
              <a:t>PizzaDetailActivity</a:t>
            </a:r>
            <a:r>
              <a:rPr lang="en-US" sz="1200" kern="1200" dirty="0" smtClean="0">
                <a:solidFill>
                  <a:schemeClr val="tx1"/>
                </a:solidFill>
                <a:effectLst/>
                <a:latin typeface="+mn-lt"/>
                <a:ea typeface="+mn-ea"/>
                <a:cs typeface="+mn-cs"/>
              </a:rPr>
              <a:t> when the user clicks on a particular pizza.</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When you create a navigation list with a list view, you can respond to click events within the list by giving the list view an </a:t>
            </a:r>
            <a:r>
              <a:rPr lang="en-US" sz="1200" kern="1200" dirty="0" err="1" smtClean="0">
                <a:solidFill>
                  <a:schemeClr val="tx1"/>
                </a:solidFill>
                <a:effectLst/>
                <a:latin typeface="+mn-lt"/>
                <a:ea typeface="+mn-ea"/>
                <a:cs typeface="+mn-cs"/>
              </a:rPr>
              <a:t>OnItemClickListener</a:t>
            </a:r>
            <a:r>
              <a:rPr lang="en-US" sz="1200" kern="1200" dirty="0" smtClean="0">
                <a:solidFill>
                  <a:schemeClr val="tx1"/>
                </a:solidFill>
                <a:effectLst/>
                <a:latin typeface="+mn-lt"/>
                <a:ea typeface="+mn-ea"/>
                <a:cs typeface="+mn-cs"/>
              </a:rPr>
              <a:t>. The list view listens to each of the views that it contains, and if any of them are clicked, the list view calls its </a:t>
            </a:r>
            <a:r>
              <a:rPr lang="en-US" sz="1200" kern="1200" dirty="0" err="1" smtClean="0">
                <a:solidFill>
                  <a:schemeClr val="tx1"/>
                </a:solidFill>
                <a:effectLst/>
                <a:latin typeface="+mn-lt"/>
                <a:ea typeface="+mn-ea"/>
                <a:cs typeface="+mn-cs"/>
              </a:rPr>
              <a:t>OnItemClickListener</a:t>
            </a:r>
            <a:r>
              <a:rPr lang="en-US" sz="1200" kern="1200" dirty="0" smtClean="0">
                <a:solidFill>
                  <a:schemeClr val="tx1"/>
                </a:solidFill>
                <a:effectLst/>
                <a:latin typeface="+mn-lt"/>
                <a:ea typeface="+mn-ea"/>
                <a:cs typeface="+mn-cs"/>
              </a:rPr>
              <a:t>. That means that you can respond to list item clicks with very little code.</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List views are able to do this because they inherit a bunch of functionality from a very deep hierarchy of </a:t>
            </a:r>
            <a:r>
              <a:rPr lang="en-US" sz="1200" kern="1200" dirty="0" err="1" smtClean="0">
                <a:solidFill>
                  <a:schemeClr val="tx1"/>
                </a:solidFill>
                <a:effectLst/>
                <a:latin typeface="+mn-lt"/>
                <a:ea typeface="+mn-ea"/>
                <a:cs typeface="+mn-cs"/>
              </a:rPr>
              <a:t>superclasses</a:t>
            </a:r>
            <a:r>
              <a:rPr lang="en-US" sz="1200" kern="1200" dirty="0" smtClean="0">
                <a:solidFill>
                  <a:schemeClr val="tx1"/>
                </a:solidFill>
                <a:effectLst/>
                <a:latin typeface="+mn-lt"/>
                <a:ea typeface="+mn-ea"/>
                <a:cs typeface="+mn-cs"/>
              </a:rPr>
              <a:t>. Recycler views, however, don’t have such a rich set of built-in methods, as they don’t inherit from the same </a:t>
            </a:r>
            <a:r>
              <a:rPr lang="en-US" sz="1200" kern="1200" dirty="0" err="1" smtClean="0">
                <a:solidFill>
                  <a:schemeClr val="tx1"/>
                </a:solidFill>
                <a:effectLst/>
                <a:latin typeface="+mn-lt"/>
                <a:ea typeface="+mn-ea"/>
                <a:cs typeface="+mn-cs"/>
              </a:rPr>
              <a:t>superclasses</a:t>
            </a:r>
            <a:r>
              <a:rPr lang="en-US" sz="1200" kern="1200" dirty="0" smtClean="0">
                <a:solidFill>
                  <a:schemeClr val="tx1"/>
                </a:solidFill>
                <a:effectLst/>
                <a:latin typeface="+mn-lt"/>
                <a:ea typeface="+mn-ea"/>
                <a:cs typeface="+mn-cs"/>
              </a:rPr>
              <a:t>:</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While this gives you more flexibility, it also means that with the recycler view you have to do a lot more of the work yourself</a:t>
            </a:r>
            <a:r>
              <a:rPr lang="en-US" sz="1200" b="0" i="0" kern="1200" baseline="0" dirty="0" smtClean="0">
                <a:solidFill>
                  <a:schemeClr val="tx1"/>
                </a:solidFill>
                <a:effectLst/>
                <a:latin typeface="+mn-lt"/>
                <a:ea typeface="+mn-ea"/>
                <a:cs typeface="+mn-cs"/>
              </a:rPr>
              <a:t> - l</a:t>
            </a:r>
            <a:r>
              <a:rPr lang="en-US" sz="1200" b="0" i="0" kern="1200" dirty="0" smtClean="0">
                <a:solidFill>
                  <a:schemeClr val="tx1"/>
                </a:solidFill>
                <a:effectLst/>
                <a:latin typeface="+mn-lt"/>
                <a:ea typeface="+mn-ea"/>
                <a:cs typeface="+mn-cs"/>
              </a:rPr>
              <a:t>ike get the recycler view to respond to clicks?</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540927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You can listen to views from the adapter</a:t>
            </a:r>
          </a:p>
          <a:p>
            <a:pPr fontAlgn="base"/>
            <a:r>
              <a:rPr lang="en-US" sz="1200" b="0" i="0" kern="1200" dirty="0" smtClean="0">
                <a:solidFill>
                  <a:schemeClr val="tx1"/>
                </a:solidFill>
                <a:effectLst/>
                <a:latin typeface="+mn-lt"/>
                <a:ea typeface="+mn-ea"/>
                <a:cs typeface="+mn-cs"/>
              </a:rPr>
              <a:t>If you want your recycler view to respond to clicks, you need to write the code yourself. In order to write event code, you need access to the views that appear inside the recycler view. So where do you do that?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views are all created inside the </a:t>
            </a:r>
            <a:r>
              <a:rPr lang="en-US" sz="1200" b="0" i="0" kern="1200" dirty="0" err="1" smtClean="0">
                <a:solidFill>
                  <a:schemeClr val="tx1"/>
                </a:solidFill>
                <a:effectLst/>
                <a:latin typeface="+mn-lt"/>
                <a:ea typeface="+mn-ea"/>
                <a:cs typeface="+mn-cs"/>
              </a:rPr>
              <a:t>CaptionedImagesAdapter</a:t>
            </a:r>
            <a:r>
              <a:rPr lang="en-US" sz="1200" b="0" i="0" kern="1200" dirty="0" smtClean="0">
                <a:solidFill>
                  <a:schemeClr val="tx1"/>
                </a:solidFill>
                <a:effectLst/>
                <a:latin typeface="+mn-lt"/>
                <a:ea typeface="+mn-ea"/>
                <a:cs typeface="+mn-cs"/>
              </a:rPr>
              <a:t> class. When a view appears on screen, the recycler view calls the </a:t>
            </a:r>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()code to make the card view match the details of the list item.</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Let’s say you want to send the user to an activity that displays a single pizza whenever a pizza card view is clicked. That means you </a:t>
            </a:r>
            <a:r>
              <a:rPr lang="en-US" sz="1200" b="0" i="1" kern="1200" dirty="0" smtClean="0">
                <a:solidFill>
                  <a:schemeClr val="tx1"/>
                </a:solidFill>
                <a:effectLst/>
                <a:latin typeface="+mn-lt"/>
                <a:ea typeface="+mn-ea"/>
                <a:cs typeface="+mn-cs"/>
              </a:rPr>
              <a:t>could</a:t>
            </a:r>
            <a:r>
              <a:rPr lang="en-US" sz="1200" b="0" i="0" kern="1200" dirty="0" smtClean="0">
                <a:solidFill>
                  <a:schemeClr val="tx1"/>
                </a:solidFill>
                <a:effectLst/>
                <a:latin typeface="+mn-lt"/>
                <a:ea typeface="+mn-ea"/>
                <a:cs typeface="+mn-cs"/>
              </a:rPr>
              <a:t> put some code inside the adapter to start an activity like this: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But just because you </a:t>
            </a:r>
            <a:r>
              <a:rPr lang="en-US" sz="1200" b="0" i="1" kern="1200" dirty="0" smtClean="0">
                <a:solidFill>
                  <a:schemeClr val="tx1"/>
                </a:solidFill>
                <a:effectLst/>
                <a:latin typeface="+mn-lt"/>
                <a:ea typeface="+mn-ea"/>
                <a:cs typeface="+mn-cs"/>
              </a:rPr>
              <a:t>could</a:t>
            </a:r>
            <a:r>
              <a:rPr lang="en-US" sz="1200" b="0" i="0" kern="1200" dirty="0" smtClean="0">
                <a:solidFill>
                  <a:schemeClr val="tx1"/>
                </a:solidFill>
                <a:effectLst/>
                <a:latin typeface="+mn-lt"/>
                <a:ea typeface="+mn-ea"/>
                <a:cs typeface="+mn-cs"/>
              </a:rPr>
              <a:t> write this code, doesn’t necessarily mean that you should.</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777006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Keep your adapters reusable</a:t>
            </a:r>
          </a:p>
          <a:p>
            <a:pPr fontAlgn="base"/>
            <a:r>
              <a:rPr lang="en-US" sz="1200" b="0" i="0" kern="1200" dirty="0" smtClean="0">
                <a:solidFill>
                  <a:schemeClr val="tx1"/>
                </a:solidFill>
                <a:effectLst/>
                <a:latin typeface="+mn-lt"/>
                <a:ea typeface="+mn-ea"/>
                <a:cs typeface="+mn-cs"/>
              </a:rPr>
              <a:t>If you deal with click events in the </a:t>
            </a:r>
            <a:r>
              <a:rPr lang="en-US" sz="1200" b="0" i="0" kern="1200" dirty="0" err="1" smtClean="0">
                <a:solidFill>
                  <a:schemeClr val="tx1"/>
                </a:solidFill>
                <a:effectLst/>
                <a:latin typeface="+mn-lt"/>
                <a:ea typeface="+mn-ea"/>
                <a:cs typeface="+mn-cs"/>
              </a:rPr>
              <a:t>CaptionedImagesAdapter</a:t>
            </a:r>
            <a:r>
              <a:rPr lang="en-US" sz="1200" b="0" i="0" kern="1200" dirty="0" smtClean="0">
                <a:solidFill>
                  <a:schemeClr val="tx1"/>
                </a:solidFill>
                <a:effectLst/>
                <a:latin typeface="+mn-lt"/>
                <a:ea typeface="+mn-ea"/>
                <a:cs typeface="+mn-cs"/>
              </a:rPr>
              <a:t> class, </a:t>
            </a:r>
            <a:r>
              <a:rPr lang="en-US" sz="1200" b="0" i="1" kern="1200" dirty="0" smtClean="0">
                <a:solidFill>
                  <a:schemeClr val="tx1"/>
                </a:solidFill>
                <a:effectLst/>
                <a:latin typeface="+mn-lt"/>
                <a:ea typeface="+mn-ea"/>
                <a:cs typeface="+mn-cs"/>
              </a:rPr>
              <a:t>you’ll limit how that adapter can be used</a:t>
            </a:r>
            <a:r>
              <a:rPr lang="en-US" sz="1200" b="0" i="0" kern="1200" dirty="0" smtClean="0">
                <a:solidFill>
                  <a:schemeClr val="tx1"/>
                </a:solidFill>
                <a:effectLst/>
                <a:latin typeface="+mn-lt"/>
                <a:ea typeface="+mn-ea"/>
                <a:cs typeface="+mn-cs"/>
              </a:rPr>
              <a:t>. Think about the app we’re building. We want to display lists of pizzas, pasta, and stores. In each case, we’ll probably want to display a list of captioned images. If we modify the </a:t>
            </a:r>
            <a:r>
              <a:rPr lang="en-US" sz="1200" b="0" i="0" kern="1200" dirty="0" err="1" smtClean="0">
                <a:solidFill>
                  <a:schemeClr val="tx1"/>
                </a:solidFill>
                <a:effectLst/>
                <a:latin typeface="+mn-lt"/>
                <a:ea typeface="+mn-ea"/>
                <a:cs typeface="+mn-cs"/>
              </a:rPr>
              <a:t>CaptionedImagesAdapterclass</a:t>
            </a:r>
            <a:r>
              <a:rPr lang="en-US" sz="1200" b="0" i="0" kern="1200" dirty="0" smtClean="0">
                <a:solidFill>
                  <a:schemeClr val="tx1"/>
                </a:solidFill>
                <a:effectLst/>
                <a:latin typeface="+mn-lt"/>
                <a:ea typeface="+mn-ea"/>
                <a:cs typeface="+mn-cs"/>
              </a:rPr>
              <a:t> so that clicks always send the user to an activity that displays details of a single pizza, we won’t be able to use the </a:t>
            </a:r>
            <a:r>
              <a:rPr lang="en-US" sz="1200" b="0" i="0" kern="1200" dirty="0" err="1" smtClean="0">
                <a:solidFill>
                  <a:schemeClr val="tx1"/>
                </a:solidFill>
                <a:effectLst/>
                <a:latin typeface="+mn-lt"/>
                <a:ea typeface="+mn-ea"/>
                <a:cs typeface="+mn-cs"/>
              </a:rPr>
              <a:t>CaptionedImagesAdapter</a:t>
            </a:r>
            <a:r>
              <a:rPr lang="en-US" sz="1200" b="0" i="0" kern="1200" dirty="0" smtClean="0">
                <a:solidFill>
                  <a:schemeClr val="tx1"/>
                </a:solidFill>
                <a:effectLst/>
                <a:latin typeface="+mn-lt"/>
                <a:ea typeface="+mn-ea"/>
                <a:cs typeface="+mn-cs"/>
              </a:rPr>
              <a:t> for the pasta and stores lists. We’ll have to create a separate adapter for each one.</a:t>
            </a:r>
          </a:p>
          <a:p>
            <a:endParaRPr lang="en-US" dirty="0" smtClean="0"/>
          </a:p>
          <a:p>
            <a:r>
              <a:rPr lang="en-US" dirty="0" smtClean="0"/>
              <a:t>Instead, we’ll keep the code that starts the activity outside of the adapter. When someone clicks on an item in the list, we want the adapter to call the fragment that contains the list and the fragment code can then fire off an intent to the next activity. That way we can reuse </a:t>
            </a:r>
            <a:r>
              <a:rPr lang="en-US" dirty="0" err="1" smtClean="0"/>
              <a:t>CaptionedImagesAdapter</a:t>
            </a:r>
            <a:r>
              <a:rPr lang="en-US" dirty="0" smtClean="0"/>
              <a:t> for the pizzas, pasta, and stores lists, and leave it to the fragments in each case to decide what happens in response to a click.</a:t>
            </a:r>
          </a:p>
          <a:p>
            <a:endParaRPr lang="en-US" dirty="0" smtClean="0"/>
          </a:p>
          <a:p>
            <a:r>
              <a:rPr lang="en-US" sz="1200" b="0" i="0" kern="1200" dirty="0" smtClean="0">
                <a:solidFill>
                  <a:schemeClr val="tx1"/>
                </a:solidFill>
                <a:effectLst/>
                <a:latin typeface="+mn-lt"/>
                <a:ea typeface="+mn-ea"/>
                <a:cs typeface="+mn-cs"/>
              </a:rPr>
              <a:t>We’re going to use a similar pattern to the one that allowed us to decouple a fragment from an activity. We’ll create a </a:t>
            </a:r>
            <a:r>
              <a:rPr lang="en-US" dirty="0" smtClean="0"/>
              <a:t>Listener</a:t>
            </a:r>
            <a:r>
              <a:rPr lang="en-US" sz="1200" b="0" i="0" kern="1200" dirty="0" smtClean="0">
                <a:solidFill>
                  <a:schemeClr val="tx1"/>
                </a:solidFill>
                <a:effectLst/>
                <a:latin typeface="+mn-lt"/>
                <a:ea typeface="+mn-ea"/>
                <a:cs typeface="+mn-cs"/>
              </a:rPr>
              <a:t> interface </a:t>
            </a:r>
            <a:r>
              <a:rPr lang="en-US" sz="1200" b="0" i="0" kern="1200" dirty="0" err="1" smtClean="0">
                <a:solidFill>
                  <a:schemeClr val="tx1"/>
                </a:solidFill>
                <a:effectLst/>
                <a:latin typeface="+mn-lt"/>
                <a:ea typeface="+mn-ea"/>
                <a:cs typeface="+mn-cs"/>
              </a:rPr>
              <a:t>inside</a:t>
            </a:r>
            <a:r>
              <a:rPr lang="en-US" dirty="0" err="1" smtClean="0"/>
              <a:t>CaptionedImagesAdapter</a:t>
            </a:r>
            <a:r>
              <a:rPr lang="en-US" sz="1200" b="0" i="0" kern="1200" dirty="0" smtClean="0">
                <a:solidFill>
                  <a:schemeClr val="tx1"/>
                </a:solidFill>
                <a:effectLst/>
                <a:latin typeface="+mn-lt"/>
                <a:ea typeface="+mn-ea"/>
                <a:cs typeface="+mn-cs"/>
              </a:rPr>
              <a:t> like this: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543484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We’ll call the Listener’s </a:t>
            </a:r>
            <a:r>
              <a:rPr lang="en-US" sz="1200" b="0" i="0" kern="1200" dirty="0" err="1" smtClean="0">
                <a:solidFill>
                  <a:schemeClr val="tx1"/>
                </a:solidFill>
                <a:effectLst/>
                <a:latin typeface="+mn-lt"/>
                <a:ea typeface="+mn-ea"/>
                <a:cs typeface="+mn-cs"/>
              </a:rPr>
              <a:t>onClick</a:t>
            </a:r>
            <a:r>
              <a:rPr lang="en-US" sz="1200" b="0" i="0" kern="1200" dirty="0" smtClean="0">
                <a:solidFill>
                  <a:schemeClr val="tx1"/>
                </a:solidFill>
                <a:effectLst/>
                <a:latin typeface="+mn-lt"/>
                <a:ea typeface="+mn-ea"/>
                <a:cs typeface="+mn-cs"/>
              </a:rPr>
              <a:t>() method whenever one of the card views in the recycler view is clicked. We’ll then add code to </a:t>
            </a:r>
            <a:r>
              <a:rPr lang="en-US" sz="1200" b="0" i="0" kern="1200" dirty="0" err="1" smtClean="0">
                <a:solidFill>
                  <a:schemeClr val="tx1"/>
                </a:solidFill>
                <a:effectLst/>
                <a:latin typeface="+mn-lt"/>
                <a:ea typeface="+mn-ea"/>
                <a:cs typeface="+mn-cs"/>
              </a:rPr>
              <a:t>PizzaMaterialFragment</a:t>
            </a:r>
            <a:r>
              <a:rPr lang="en-US" sz="1200" b="0" i="0" kern="1200" dirty="0" smtClean="0">
                <a:solidFill>
                  <a:schemeClr val="tx1"/>
                </a:solidFill>
                <a:effectLst/>
                <a:latin typeface="+mn-lt"/>
                <a:ea typeface="+mn-ea"/>
                <a:cs typeface="+mn-cs"/>
              </a:rPr>
              <a:t> so that it implements the interface; this will allow the fragment to respond to clicks and start an activity.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Let’s start by adding code to </a:t>
            </a:r>
            <a:r>
              <a:rPr lang="en-US" sz="1200" b="0" i="1" kern="1200" dirty="0" err="1" smtClean="0">
                <a:solidFill>
                  <a:schemeClr val="tx1"/>
                </a:solidFill>
                <a:effectLst/>
                <a:latin typeface="+mn-lt"/>
                <a:ea typeface="+mn-ea"/>
                <a:cs typeface="+mn-cs"/>
              </a:rPr>
              <a:t>CaptionedImagesAdapter.java</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Add the interface to the adapter</a:t>
            </a:r>
          </a:p>
          <a:p>
            <a:pPr fontAlgn="base"/>
            <a:r>
              <a:rPr lang="en-US" sz="1200" kern="1200" dirty="0" smtClean="0">
                <a:solidFill>
                  <a:schemeClr val="tx1"/>
                </a:solidFill>
                <a:effectLst/>
                <a:latin typeface="+mn-lt"/>
                <a:ea typeface="+mn-ea"/>
                <a:cs typeface="+mn-cs"/>
              </a:rPr>
              <a:t>We’ve updated our </a:t>
            </a:r>
            <a:r>
              <a:rPr lang="en-US" sz="1200" i="1" kern="1200" dirty="0" err="1" smtClean="0">
                <a:solidFill>
                  <a:schemeClr val="tx1"/>
                </a:solidFill>
                <a:effectLst/>
                <a:latin typeface="+mn-lt"/>
                <a:ea typeface="+mn-ea"/>
                <a:cs typeface="+mn-cs"/>
              </a:rPr>
              <a:t>CaptionedImagesAdapter.java</a:t>
            </a:r>
            <a:r>
              <a:rPr lang="en-US" sz="1200" kern="1200" dirty="0" smtClean="0">
                <a:solidFill>
                  <a:schemeClr val="tx1"/>
                </a:solidFill>
                <a:effectLst/>
                <a:latin typeface="+mn-lt"/>
                <a:ea typeface="+mn-ea"/>
                <a:cs typeface="+mn-cs"/>
              </a:rPr>
              <a:t> code to add the Listener interface and call its </a:t>
            </a:r>
            <a:r>
              <a:rPr lang="en-US" sz="1200" kern="1200" dirty="0" err="1" smtClean="0">
                <a:solidFill>
                  <a:schemeClr val="tx1"/>
                </a:solidFill>
                <a:effectLst/>
                <a:latin typeface="+mn-lt"/>
                <a:ea typeface="+mn-ea"/>
                <a:cs typeface="+mn-cs"/>
              </a:rPr>
              <a:t>onClick</a:t>
            </a:r>
            <a:r>
              <a:rPr lang="en-US" sz="1200" kern="1200" dirty="0" smtClean="0">
                <a:solidFill>
                  <a:schemeClr val="tx1"/>
                </a:solidFill>
                <a:effectLst/>
                <a:latin typeface="+mn-lt"/>
                <a:ea typeface="+mn-ea"/>
                <a:cs typeface="+mn-cs"/>
              </a:rPr>
              <a:t>() method whenever one of the card views is clicked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425617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This is what will happen at runtime:</a:t>
            </a:r>
          </a:p>
          <a:p>
            <a:pPr fontAlgn="base"/>
            <a:r>
              <a:rPr lang="en-US" sz="1200" b="0" i="0" kern="1200" dirty="0" smtClean="0">
                <a:solidFill>
                  <a:schemeClr val="tx1"/>
                </a:solidFill>
                <a:effectLst/>
                <a:latin typeface="+mn-lt"/>
                <a:ea typeface="+mn-ea"/>
                <a:cs typeface="+mn-cs"/>
              </a:rPr>
              <a:t>1.A user will click on a card view in the recycler view.</a:t>
            </a:r>
          </a:p>
          <a:p>
            <a:pPr fontAlgn="base"/>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Listener’s </a:t>
            </a:r>
            <a:r>
              <a:rPr lang="en-US" sz="1200" b="0" i="0" kern="1200" dirty="0" err="1" smtClean="0">
                <a:solidFill>
                  <a:schemeClr val="tx1"/>
                </a:solidFill>
                <a:effectLst/>
                <a:latin typeface="+mn-lt"/>
                <a:ea typeface="+mn-ea"/>
                <a:cs typeface="+mn-cs"/>
              </a:rPr>
              <a:t>onClick</a:t>
            </a:r>
            <a:r>
              <a:rPr lang="en-US" sz="1200" b="0" i="0" kern="1200" dirty="0" smtClean="0">
                <a:solidFill>
                  <a:schemeClr val="tx1"/>
                </a:solidFill>
                <a:effectLst/>
                <a:latin typeface="+mn-lt"/>
                <a:ea typeface="+mn-ea"/>
                <a:cs typeface="+mn-cs"/>
              </a:rPr>
              <a:t>() method will be called.</a:t>
            </a:r>
          </a:p>
          <a:p>
            <a:pPr fontAlgn="base"/>
            <a:r>
              <a:rPr lang="en-US" sz="1200" b="0" i="0" kern="1200" dirty="0" smtClean="0">
                <a:solidFill>
                  <a:schemeClr val="tx1"/>
                </a:solidFill>
                <a:effectLst/>
                <a:latin typeface="+mn-lt"/>
                <a:ea typeface="+mn-ea"/>
                <a:cs typeface="+mn-cs"/>
              </a:rPr>
              <a:t>3. The </a:t>
            </a:r>
            <a:r>
              <a:rPr lang="en-US" sz="1200" b="0" i="0" kern="1200" dirty="0" err="1" smtClean="0">
                <a:solidFill>
                  <a:schemeClr val="tx1"/>
                </a:solidFill>
                <a:effectLst/>
                <a:latin typeface="+mn-lt"/>
                <a:ea typeface="+mn-ea"/>
                <a:cs typeface="+mn-cs"/>
              </a:rPr>
              <a:t>onClick</a:t>
            </a:r>
            <a:r>
              <a:rPr lang="en-US" sz="1200" b="0" i="0" kern="1200" dirty="0" smtClean="0">
                <a:solidFill>
                  <a:schemeClr val="tx1"/>
                </a:solidFill>
                <a:effectLst/>
                <a:latin typeface="+mn-lt"/>
                <a:ea typeface="+mn-ea"/>
                <a:cs typeface="+mn-cs"/>
              </a:rPr>
              <a:t>() method is implemented in </a:t>
            </a:r>
            <a:r>
              <a:rPr lang="en-US" sz="1200" b="0" i="0" kern="1200" dirty="0" err="1" smtClean="0">
                <a:solidFill>
                  <a:schemeClr val="tx1"/>
                </a:solidFill>
                <a:effectLst/>
                <a:latin typeface="+mn-lt"/>
                <a:ea typeface="+mn-ea"/>
                <a:cs typeface="+mn-cs"/>
              </a:rPr>
              <a:t>PizzaMaterialFragment</a:t>
            </a:r>
            <a:r>
              <a:rPr lang="en-US" sz="1200" b="0" i="0" kern="1200" dirty="0" smtClean="0">
                <a:solidFill>
                  <a:schemeClr val="tx1"/>
                </a:solidFill>
                <a:effectLst/>
                <a:latin typeface="+mn-lt"/>
                <a:ea typeface="+mn-ea"/>
                <a:cs typeface="+mn-cs"/>
              </a:rPr>
              <a:t>. Code in the fragment starts </a:t>
            </a:r>
            <a:r>
              <a:rPr lang="en-US" sz="1200" b="0" i="0" kern="1200" dirty="0" err="1" smtClean="0">
                <a:solidFill>
                  <a:schemeClr val="tx1"/>
                </a:solidFill>
                <a:effectLst/>
                <a:latin typeface="+mn-lt"/>
                <a:ea typeface="+mn-ea"/>
                <a:cs typeface="+mn-cs"/>
              </a:rPr>
              <a:t>PizzaDetailActivity</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57309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Implement the listener in </a:t>
            </a:r>
            <a:r>
              <a:rPr lang="en-US" sz="1200" b="1" i="0" kern="1200" dirty="0" err="1" smtClean="0">
                <a:solidFill>
                  <a:schemeClr val="tx1"/>
                </a:solidFill>
                <a:effectLst/>
                <a:latin typeface="+mn-lt"/>
                <a:ea typeface="+mn-ea"/>
                <a:cs typeface="+mn-cs"/>
              </a:rPr>
              <a:t>PizzaMaterialFragment.java</a:t>
            </a:r>
            <a:endParaRPr lang="en-US" sz="1200" b="1"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We’ll implement </a:t>
            </a:r>
            <a:r>
              <a:rPr lang="en-US" sz="1200" kern="1200" dirty="0" err="1" smtClean="0">
                <a:solidFill>
                  <a:schemeClr val="tx1"/>
                </a:solidFill>
                <a:effectLst/>
                <a:latin typeface="+mn-lt"/>
                <a:ea typeface="+mn-ea"/>
                <a:cs typeface="+mn-cs"/>
              </a:rPr>
              <a:t>CaptionedImagesAdapter’s</a:t>
            </a:r>
            <a:r>
              <a:rPr lang="en-US" sz="1200" kern="1200" dirty="0" smtClean="0">
                <a:solidFill>
                  <a:schemeClr val="tx1"/>
                </a:solidFill>
                <a:effectLst/>
                <a:latin typeface="+mn-lt"/>
                <a:ea typeface="+mn-ea"/>
                <a:cs typeface="+mn-cs"/>
              </a:rPr>
              <a:t> Listener interface in </a:t>
            </a:r>
            <a:r>
              <a:rPr lang="en-US" sz="1200" kern="1200" dirty="0" err="1" smtClean="0">
                <a:solidFill>
                  <a:schemeClr val="tx1"/>
                </a:solidFill>
                <a:effectLst/>
                <a:latin typeface="+mn-lt"/>
                <a:ea typeface="+mn-ea"/>
                <a:cs typeface="+mn-cs"/>
              </a:rPr>
              <a:t>PizzaMaterialFragment</a:t>
            </a:r>
            <a:r>
              <a:rPr lang="en-US" sz="1200" kern="1200" dirty="0" smtClean="0">
                <a:solidFill>
                  <a:schemeClr val="tx1"/>
                </a:solidFill>
                <a:effectLst/>
                <a:latin typeface="+mn-lt"/>
                <a:ea typeface="+mn-ea"/>
                <a:cs typeface="+mn-cs"/>
              </a:rPr>
              <a:t> so that when a card view in the recycler view is </a:t>
            </a:r>
            <a:r>
              <a:rPr lang="en-US" sz="1200" kern="1200" dirty="0" err="1" smtClean="0">
                <a:solidFill>
                  <a:schemeClr val="tx1"/>
                </a:solidFill>
                <a:effectLst/>
                <a:latin typeface="+mn-lt"/>
                <a:ea typeface="+mn-ea"/>
                <a:cs typeface="+mn-cs"/>
              </a:rPr>
              <a:t>clicked,PizzaDetailActivity</a:t>
            </a:r>
            <a:r>
              <a:rPr lang="en-US" sz="1200" kern="1200" dirty="0" smtClean="0">
                <a:solidFill>
                  <a:schemeClr val="tx1"/>
                </a:solidFill>
                <a:effectLst/>
                <a:latin typeface="+mn-lt"/>
                <a:ea typeface="+mn-ea"/>
                <a:cs typeface="+mn-cs"/>
              </a:rPr>
              <a:t> will be started. Here’s the code: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2412347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That’s all the code we need to make views in the recycler view respond to clicks. By taking this approach, we can use the same adapter and card view for different types of data that is composed of an image view and text view.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130076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Test drive the app</a:t>
            </a:r>
          </a:p>
          <a:p>
            <a:pPr fontAlgn="base"/>
            <a:r>
              <a:rPr lang="en-US" sz="1200" b="0" i="0" kern="1200" dirty="0" smtClean="0">
                <a:solidFill>
                  <a:schemeClr val="tx1"/>
                </a:solidFill>
                <a:effectLst/>
                <a:latin typeface="+mn-lt"/>
                <a:ea typeface="+mn-ea"/>
                <a:cs typeface="+mn-cs"/>
              </a:rPr>
              <a:t>Run the app, open the navigation drawer, and click on the Pizzas option. A list of card views is displayed, each one showing a different pizza, as before. Let’s see what happens when you click on one of the pizzas:</a:t>
            </a:r>
          </a:p>
          <a:p>
            <a:pPr fontAlgn="base"/>
            <a:r>
              <a:rPr lang="en-US" sz="1200" b="0" i="0" kern="1200" dirty="0" smtClean="0">
                <a:solidFill>
                  <a:schemeClr val="tx1"/>
                </a:solidFill>
                <a:effectLst/>
                <a:latin typeface="+mn-lt"/>
                <a:ea typeface="+mn-ea"/>
                <a:cs typeface="+mn-cs"/>
              </a:rPr>
              <a:t>The card view responds to the click, and displays </a:t>
            </a:r>
            <a:r>
              <a:rPr lang="en-US" sz="1200" b="0" i="0" kern="1200" dirty="0" err="1" smtClean="0">
                <a:solidFill>
                  <a:schemeClr val="tx1"/>
                </a:solidFill>
                <a:effectLst/>
                <a:latin typeface="+mn-lt"/>
                <a:ea typeface="+mn-ea"/>
                <a:cs typeface="+mn-cs"/>
              </a:rPr>
              <a:t>PizzaDetailActivity</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There’s just one more thing we need to look at: the content we need to include in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9925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card view</a:t>
            </a:r>
            <a:r>
              <a:rPr lang="en-US" sz="1200" b="0" i="0" kern="1200" dirty="0" smtClean="0">
                <a:solidFill>
                  <a:schemeClr val="tx1"/>
                </a:solidFill>
                <a:effectLst/>
                <a:latin typeface="+mn-lt"/>
                <a:ea typeface="+mn-ea"/>
                <a:cs typeface="+mn-cs"/>
              </a:rPr>
              <a:t> is a container for other views. Card views have rounded corners, and a drop-shadow that makes them appear to be floating above the background. You can animate a card view so that it will appear to move when you push it.</a:t>
            </a:r>
          </a:p>
          <a:p>
            <a:pPr fontAlgn="base"/>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recycler view</a:t>
            </a:r>
            <a:r>
              <a:rPr lang="en-US" sz="1200" b="0" i="0" kern="1200" dirty="0" smtClean="0">
                <a:solidFill>
                  <a:schemeClr val="tx1"/>
                </a:solidFill>
                <a:effectLst/>
                <a:latin typeface="+mn-lt"/>
                <a:ea typeface="+mn-ea"/>
                <a:cs typeface="+mn-cs"/>
              </a:rPr>
              <a:t> is like a new kind of list view A recycler view gets its name because it can efficiently reuse (or recycle) views to create the appearance of a list on the screen. A recycler view can be used to display card views.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042416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Bring the content forward</a:t>
            </a:r>
          </a:p>
          <a:p>
            <a:pPr fontAlgn="base"/>
            <a:r>
              <a:rPr lang="en-US" sz="1200" b="0" i="0" kern="1200" dirty="0" smtClean="0">
                <a:solidFill>
                  <a:schemeClr val="tx1"/>
                </a:solidFill>
                <a:effectLst/>
                <a:latin typeface="+mn-lt"/>
                <a:ea typeface="+mn-ea"/>
                <a:cs typeface="+mn-cs"/>
              </a:rPr>
              <a:t>When we first looked at the design of the Pizza app,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contained a list of navigation options. We moved these away from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using a combination of an action bar and navigation drawer, leaving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empty. So what should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contain?</a:t>
            </a:r>
          </a:p>
          <a:p>
            <a:pPr fontAlgn="base"/>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is our top-level screen, so it’s the first screen that your users see when they start the app. Your top-level screen should be rewarding for both new and regular users, and one way you can do this is by bringing the content forward.</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you look at some of the Google apps on your device, there’s one thing they have in common: they allow you to get to the main content of the app quickly by bringing some of it forward onto the top-level screen. The Calendar app displays upcoming events. Apps such as Play Books and Play Music display your recent actions and recommendations. They form the centerpiece of the top-level screen.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330882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bring the content forward in our Pizza app by displaying some of the food that’s available in </a:t>
            </a:r>
            <a:r>
              <a:rPr lang="en-US" dirty="0" err="1" smtClean="0"/>
              <a:t>TopFragment</a:t>
            </a:r>
            <a:r>
              <a:rPr lang="en-US" sz="1200" b="0" i="0" kern="1200" dirty="0" smtClean="0">
                <a:solidFill>
                  <a:schemeClr val="tx1"/>
                </a:solidFill>
                <a:effectLst/>
                <a:latin typeface="+mn-lt"/>
                <a:ea typeface="+mn-ea"/>
                <a:cs typeface="+mn-cs"/>
              </a:rPr>
              <a:t>. The good news is that you can do this with very little effort using the skills you’ve already learned in this chapter.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707423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full code for </a:t>
            </a:r>
            <a:r>
              <a:rPr lang="en-US" sz="1200" b="1" i="0" kern="1200" dirty="0" err="1" smtClean="0">
                <a:solidFill>
                  <a:schemeClr val="tx1"/>
                </a:solidFill>
                <a:effectLst/>
                <a:latin typeface="+mn-lt"/>
                <a:ea typeface="+mn-ea"/>
                <a:cs typeface="+mn-cs"/>
              </a:rPr>
              <a:t>fragment_top.xml</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We’ve changed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so that it displays introductory text and two pizzas. We’ll show you the full code over the next couple of pages.</a:t>
            </a:r>
          </a:p>
          <a:p>
            <a:pPr fontAlgn="base"/>
            <a:r>
              <a:rPr lang="en-US" sz="1200" b="0" i="0" kern="1200" dirty="0" smtClean="0">
                <a:solidFill>
                  <a:schemeClr val="tx1"/>
                </a:solidFill>
                <a:effectLst/>
                <a:latin typeface="+mn-lt"/>
                <a:ea typeface="+mn-ea"/>
                <a:cs typeface="+mn-cs"/>
              </a:rPr>
              <a:t>First, add the following to </a:t>
            </a:r>
            <a:r>
              <a:rPr lang="en-US" sz="1200" b="0" i="1"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&lt;string name="</a:t>
            </a:r>
            <a:r>
              <a:rPr lang="en-US" sz="1200" b="1" i="0" kern="1200" dirty="0" err="1" smtClean="0">
                <a:solidFill>
                  <a:schemeClr val="tx1"/>
                </a:solidFill>
                <a:effectLst/>
                <a:latin typeface="+mn-lt"/>
                <a:ea typeface="+mn-ea"/>
                <a:cs typeface="+mn-cs"/>
              </a:rPr>
              <a:t>welcome_text</a:t>
            </a:r>
            <a:r>
              <a:rPr lang="en-US" sz="1200" b="1" i="0" kern="1200" dirty="0" smtClean="0">
                <a:solidFill>
                  <a:schemeClr val="tx1"/>
                </a:solidFill>
                <a:effectLst/>
                <a:latin typeface="+mn-lt"/>
                <a:ea typeface="+mn-ea"/>
                <a:cs typeface="+mn-cs"/>
              </a:rPr>
              <a:t>"&gt;We offer a range of freshly baked pizza and pasta</a:t>
            </a:r>
            <a:r>
              <a:rPr lang="en-US" dirty="0" smtClean="0"/>
              <a:t> </a:t>
            </a:r>
            <a:r>
              <a:rPr lang="en-US" sz="1200" b="1" i="0" kern="1200" dirty="0" smtClean="0">
                <a:solidFill>
                  <a:schemeClr val="tx1"/>
                </a:solidFill>
                <a:effectLst/>
                <a:latin typeface="+mn-lt"/>
                <a:ea typeface="+mn-ea"/>
                <a:cs typeface="+mn-cs"/>
              </a:rPr>
              <a:t>dishes. Why not try some?&lt;/string&gt;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2088922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is displayed, showing some introductory text and two of the pizzas. When you click on a pizza, its details are displayed </a:t>
            </a:r>
            <a:r>
              <a:rPr lang="en-US" sz="1200" b="0" i="0" kern="1200" dirty="0" err="1" smtClean="0">
                <a:solidFill>
                  <a:schemeClr val="tx1"/>
                </a:solidFill>
                <a:effectLst/>
                <a:latin typeface="+mn-lt"/>
                <a:ea typeface="+mn-ea"/>
                <a:cs typeface="+mn-cs"/>
              </a:rPr>
              <a:t>inPizzaDetailActivity</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360448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Pizza app structure</a:t>
            </a:r>
          </a:p>
          <a:p>
            <a:pPr fontAlgn="base"/>
            <a:r>
              <a:rPr lang="en-US" sz="1200" kern="1200" dirty="0" smtClean="0">
                <a:solidFill>
                  <a:schemeClr val="tx1"/>
                </a:solidFill>
                <a:effectLst/>
                <a:latin typeface="+mn-lt"/>
                <a:ea typeface="+mn-ea"/>
                <a:cs typeface="+mn-cs"/>
              </a:rPr>
              <a:t>We’re going to change the app so that we use a card view and recycler view for the list of pizzas. Here’s a breakdown of how the app will be structured and what it will do:</a:t>
            </a:r>
          </a:p>
          <a:p>
            <a:pPr fontAlgn="base"/>
            <a:r>
              <a:rPr lang="en-US" sz="1200" b="1" i="0" kern="1200" dirty="0" smtClean="0">
                <a:solidFill>
                  <a:schemeClr val="tx1"/>
                </a:solidFill>
                <a:effectLst/>
                <a:latin typeface="+mn-lt"/>
                <a:ea typeface="+mn-ea"/>
                <a:cs typeface="+mn-cs"/>
              </a:rPr>
              <a:t>When the app gets launched, it starts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activity uses layout </a:t>
            </a:r>
            <a:r>
              <a:rPr lang="en-US" sz="1200" i="1" kern="1200" dirty="0" err="1" smtClean="0">
                <a:solidFill>
                  <a:schemeClr val="tx1"/>
                </a:solidFill>
                <a:effectLst/>
                <a:latin typeface="+mn-lt"/>
                <a:ea typeface="+mn-ea"/>
                <a:cs typeface="+mn-cs"/>
              </a:rPr>
              <a:t>activity_main.xml</a:t>
            </a:r>
            <a:r>
              <a:rPr lang="en-US" sz="1200" kern="1200" dirty="0" smtClean="0">
                <a:solidFill>
                  <a:schemeClr val="tx1"/>
                </a:solidFill>
                <a:effectLst/>
                <a:latin typeface="+mn-lt"/>
                <a:ea typeface="+mn-ea"/>
                <a:cs typeface="+mn-cs"/>
              </a:rPr>
              <a:t> and has a navigation drawer. When the user clicks on one of the options in the navigation drawer, it displays the appropriate fragment.</a:t>
            </a:r>
          </a:p>
          <a:p>
            <a:pPr fontAlgn="base"/>
            <a:r>
              <a:rPr lang="en-US" sz="1200" b="1" i="0" kern="1200" dirty="0" smtClean="0">
                <a:solidFill>
                  <a:schemeClr val="tx1"/>
                </a:solidFill>
                <a:effectLst/>
                <a:latin typeface="+mn-lt"/>
                <a:ea typeface="+mn-ea"/>
                <a:cs typeface="+mn-cs"/>
              </a:rPr>
              <a:t>When the user clicks the Pizzas option, it displays </a:t>
            </a:r>
            <a:r>
              <a:rPr lang="en-US" sz="1200" b="1" i="0" kern="1200" dirty="0" err="1" smtClean="0">
                <a:solidFill>
                  <a:schemeClr val="tx1"/>
                </a:solidFill>
                <a:effectLst/>
                <a:latin typeface="+mn-lt"/>
                <a:ea typeface="+mn-ea"/>
                <a:cs typeface="+mn-cs"/>
              </a:rPr>
              <a:t>PizzasMaterialFragment</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PizzasMaterialFragment</a:t>
            </a:r>
            <a:r>
              <a:rPr lang="en-US" sz="1200" kern="1200" dirty="0" smtClean="0">
                <a:solidFill>
                  <a:schemeClr val="tx1"/>
                </a:solidFill>
                <a:effectLst/>
                <a:latin typeface="+mn-lt"/>
                <a:ea typeface="+mn-ea"/>
                <a:cs typeface="+mn-cs"/>
              </a:rPr>
              <a:t> contains a recycler view.</a:t>
            </a:r>
          </a:p>
          <a:p>
            <a:pPr fontAlgn="base"/>
            <a:r>
              <a:rPr lang="en-US" sz="1200" b="1" i="0" kern="1200" dirty="0" err="1" smtClean="0">
                <a:solidFill>
                  <a:schemeClr val="tx1"/>
                </a:solidFill>
                <a:effectLst/>
                <a:latin typeface="+mn-lt"/>
                <a:ea typeface="+mn-ea"/>
                <a:cs typeface="+mn-cs"/>
              </a:rPr>
              <a:t>PizzaMaterialFragment</a:t>
            </a:r>
            <a:r>
              <a:rPr lang="en-US" sz="1200" b="1" i="0" kern="1200" dirty="0" smtClean="0">
                <a:solidFill>
                  <a:schemeClr val="tx1"/>
                </a:solidFill>
                <a:effectLst/>
                <a:latin typeface="+mn-lt"/>
                <a:ea typeface="+mn-ea"/>
                <a:cs typeface="+mn-cs"/>
              </a:rPr>
              <a:t> uses an adapter, </a:t>
            </a:r>
            <a:r>
              <a:rPr lang="en-US" sz="1200" b="1" i="0" kern="1200" dirty="0" err="1" smtClean="0">
                <a:solidFill>
                  <a:schemeClr val="tx1"/>
                </a:solidFill>
                <a:effectLst/>
                <a:latin typeface="+mn-lt"/>
                <a:ea typeface="+mn-ea"/>
                <a:cs typeface="+mn-cs"/>
              </a:rPr>
              <a:t>CaptionedImagesAdapter</a:t>
            </a:r>
            <a:r>
              <a:rPr lang="en-US" sz="1200" b="1" i="0" kern="1200" dirty="0" smtClean="0">
                <a:solidFill>
                  <a:schemeClr val="tx1"/>
                </a:solidFill>
                <a:effectLst/>
                <a:latin typeface="+mn-lt"/>
                <a:ea typeface="+mn-ea"/>
                <a:cs typeface="+mn-cs"/>
              </a:rPr>
              <a:t>, to display card views showing an image and caption for each pizza.</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card views are defined in </a:t>
            </a:r>
            <a:r>
              <a:rPr lang="en-US" sz="1200" i="1" kern="1200" dirty="0" err="1" smtClean="0">
                <a:solidFill>
                  <a:schemeClr val="tx1"/>
                </a:solidFill>
                <a:effectLst/>
                <a:latin typeface="+mn-lt"/>
                <a:ea typeface="+mn-ea"/>
                <a:cs typeface="+mn-cs"/>
              </a:rPr>
              <a:t>card_captioned_image.xml</a:t>
            </a:r>
            <a:r>
              <a:rPr lang="en-US" sz="1200" kern="1200" dirty="0" smtClean="0">
                <a:solidFill>
                  <a:schemeClr val="tx1"/>
                </a:solidFill>
                <a:effectLst/>
                <a:latin typeface="+mn-lt"/>
                <a:ea typeface="+mn-ea"/>
                <a:cs typeface="+mn-cs"/>
              </a:rPr>
              <a:t>. Pizza data is held in </a:t>
            </a:r>
            <a:r>
              <a:rPr lang="en-US" sz="1200" i="1" kern="1200" dirty="0" err="1" smtClean="0">
                <a:solidFill>
                  <a:schemeClr val="tx1"/>
                </a:solidFill>
                <a:effectLst/>
                <a:latin typeface="+mn-lt"/>
                <a:ea typeface="+mn-ea"/>
                <a:cs typeface="+mn-cs"/>
              </a:rPr>
              <a:t>Pizzas.java</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When the user clicks on a pizza, details of the pizza are displayed in </a:t>
            </a:r>
            <a:r>
              <a:rPr lang="en-US" sz="1200" b="1" i="0" kern="1200" dirty="0" err="1" smtClean="0">
                <a:solidFill>
                  <a:schemeClr val="tx1"/>
                </a:solidFill>
                <a:effectLst/>
                <a:latin typeface="+mn-lt"/>
                <a:ea typeface="+mn-ea"/>
                <a:cs typeface="+mn-cs"/>
              </a:rPr>
              <a:t>PizzaDetailActivity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When the user clicks on the Create Order action in the action bar of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PizzaDetailActivity</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OrderActivity</a:t>
            </a:r>
            <a:r>
              <a:rPr lang="en-US" sz="1200" b="1" i="0" kern="1200" dirty="0" smtClean="0">
                <a:solidFill>
                  <a:schemeClr val="tx1"/>
                </a:solidFill>
                <a:effectLst/>
                <a:latin typeface="+mn-lt"/>
                <a:ea typeface="+mn-ea"/>
                <a:cs typeface="+mn-cs"/>
              </a:rPr>
              <a:t> is displayed.</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29481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ADD THE PIZZA CLASS</a:t>
            </a:r>
          </a:p>
          <a:p>
            <a:pPr fontAlgn="base"/>
            <a:r>
              <a:rPr lang="en-US" sz="1200" b="0" i="0" kern="1200" dirty="0" smtClean="0">
                <a:solidFill>
                  <a:schemeClr val="tx1"/>
                </a:solidFill>
                <a:effectLst/>
                <a:latin typeface="+mn-lt"/>
                <a:ea typeface="+mn-ea"/>
                <a:cs typeface="+mn-cs"/>
              </a:rPr>
              <a:t>We’ll add a Pizza class to the app which the recycler view will get its pizza data from. The class defines an array of two pizzas, where each pizza is composed of a name and image resource ID. Add the class to the </a:t>
            </a:r>
            <a:r>
              <a:rPr lang="en-US" sz="1200" b="0" i="0" kern="1200" dirty="0" err="1" smtClean="0">
                <a:solidFill>
                  <a:schemeClr val="tx1"/>
                </a:solidFill>
                <a:effectLst/>
                <a:latin typeface="+mn-lt"/>
                <a:ea typeface="+mn-ea"/>
                <a:cs typeface="+mn-cs"/>
              </a:rPr>
              <a:t>com.hfad.bitsandpizzas</a:t>
            </a:r>
            <a:r>
              <a:rPr lang="en-US" sz="1200" b="0" i="0" kern="1200" dirty="0" smtClean="0">
                <a:solidFill>
                  <a:schemeClr val="tx1"/>
                </a:solidFill>
                <a:effectLst/>
                <a:latin typeface="+mn-lt"/>
                <a:ea typeface="+mn-ea"/>
                <a:cs typeface="+mn-cs"/>
              </a:rPr>
              <a:t> package in the </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/main/java</a:t>
            </a:r>
            <a:r>
              <a:rPr lang="en-US" sz="1200" b="0" i="0" kern="1200" dirty="0" smtClean="0">
                <a:solidFill>
                  <a:schemeClr val="tx1"/>
                </a:solidFill>
                <a:effectLst/>
                <a:latin typeface="+mn-lt"/>
                <a:ea typeface="+mn-ea"/>
                <a:cs typeface="+mn-cs"/>
              </a:rPr>
              <a:t> folder in your project, giving it a class name </a:t>
            </a:r>
            <a:r>
              <a:rPr lang="en-US" sz="1200" b="0" i="0" kern="1200" dirty="0" err="1" smtClean="0">
                <a:solidFill>
                  <a:schemeClr val="tx1"/>
                </a:solidFill>
                <a:effectLst/>
                <a:latin typeface="+mn-lt"/>
                <a:ea typeface="+mn-ea"/>
                <a:cs typeface="+mn-cs"/>
              </a:rPr>
              <a:t>ofPizza</a:t>
            </a:r>
            <a:r>
              <a:rPr lang="en-US" sz="1200" b="0" i="0" kern="1200" dirty="0" smtClean="0">
                <a:solidFill>
                  <a:schemeClr val="tx1"/>
                </a:solidFill>
                <a:effectLst/>
                <a:latin typeface="+mn-lt"/>
                <a:ea typeface="+mn-ea"/>
                <a:cs typeface="+mn-cs"/>
              </a:rPr>
              <a:t>. Then save your changes:</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6650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 the support libraries</a:t>
            </a:r>
          </a:p>
          <a:p>
            <a:pPr fontAlgn="base"/>
            <a:r>
              <a:rPr lang="en-US" sz="1200" b="0" i="0" kern="1200" dirty="0" smtClean="0">
                <a:solidFill>
                  <a:schemeClr val="tx1"/>
                </a:solidFill>
                <a:effectLst/>
                <a:latin typeface="+mn-lt"/>
                <a:ea typeface="+mn-ea"/>
                <a:cs typeface="+mn-cs"/>
              </a:rPr>
              <a:t>Card views and recycler views come from the </a:t>
            </a:r>
            <a:r>
              <a:rPr lang="en-US" sz="1200" b="0" i="0" kern="1200" dirty="0" err="1" smtClean="0">
                <a:solidFill>
                  <a:schemeClr val="tx1"/>
                </a:solidFill>
                <a:effectLst/>
                <a:latin typeface="+mn-lt"/>
                <a:ea typeface="+mn-ea"/>
                <a:cs typeface="+mn-cs"/>
              </a:rPr>
              <a:t>CardView</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RecyclerView</a:t>
            </a:r>
            <a:r>
              <a:rPr lang="en-US" sz="1200" b="0" i="0" kern="1200" dirty="0" smtClean="0">
                <a:solidFill>
                  <a:schemeClr val="tx1"/>
                </a:solidFill>
                <a:effectLst/>
                <a:latin typeface="+mn-lt"/>
                <a:ea typeface="+mn-ea"/>
                <a:cs typeface="+mn-cs"/>
              </a:rPr>
              <a:t> v7 libraries, so we need to add these libraries as dependencies. To do this, go to </a:t>
            </a:r>
            <a:r>
              <a:rPr lang="en-US" sz="1200" b="0" i="0" kern="1200" dirty="0" err="1" smtClean="0">
                <a:solidFill>
                  <a:schemeClr val="tx1"/>
                </a:solidFill>
                <a:effectLst/>
                <a:latin typeface="+mn-lt"/>
                <a:ea typeface="+mn-ea"/>
                <a:cs typeface="+mn-cs"/>
              </a:rPr>
              <a:t>File→Project</a:t>
            </a:r>
            <a:r>
              <a:rPr lang="en-US" sz="1200" b="0" i="0" kern="1200" dirty="0" smtClean="0">
                <a:solidFill>
                  <a:schemeClr val="tx1"/>
                </a:solidFill>
                <a:effectLst/>
                <a:latin typeface="+mn-lt"/>
                <a:ea typeface="+mn-ea"/>
                <a:cs typeface="+mn-cs"/>
              </a:rPr>
              <a:t> Structure. In the Project Structure window, select app and switch to the Dependencies tab. Then add library dependencies for recyclerview-v7 and cardview-v7.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197651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the </a:t>
            </a:r>
            <a:r>
              <a:rPr lang="en-US" sz="1200" b="1" i="0" kern="1200" dirty="0" err="1" smtClean="0">
                <a:solidFill>
                  <a:schemeClr val="tx1"/>
                </a:solidFill>
                <a:effectLst/>
                <a:latin typeface="+mn-lt"/>
                <a:ea typeface="+mn-ea"/>
                <a:cs typeface="+mn-cs"/>
              </a:rPr>
              <a:t>CardView</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 use card views to visually represent the basic data items in your app in a recognizable and coherent way. The basic data items in our Pizza Shop app are pizzas, pasta, and stores, so we’re going to create a card view we can use to displays these items.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 create a card view by including it in a layout. You can either add it to an existing layout, or create a new layout file for it. Creating a new layout file for the card view means that you can use the card view inside a recycler view.</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17971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1/31/17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1/31/17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1/31/17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1/31/17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1/31/17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tiff"/></Relationships>
</file>

<file path=ppt/slides/_rels/slide44.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10a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95957" y="0"/>
            <a:ext cx="7400085" cy="6858000"/>
          </a:xfrm>
          <a:prstGeom prst="rect">
            <a:avLst/>
          </a:prstGeom>
        </p:spPr>
      </p:pic>
    </p:spTree>
    <p:extLst>
      <p:ext uri="{BB962C8B-B14F-4D97-AF65-F5344CB8AC3E}">
        <p14:creationId xmlns:p14="http://schemas.microsoft.com/office/powerpoint/2010/main" val="77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2850" y="1835150"/>
            <a:ext cx="9766300" cy="3187700"/>
          </a:xfrm>
          <a:prstGeom prst="rect">
            <a:avLst/>
          </a:prstGeom>
        </p:spPr>
      </p:pic>
    </p:spTree>
    <p:extLst>
      <p:ext uri="{BB962C8B-B14F-4D97-AF65-F5344CB8AC3E}">
        <p14:creationId xmlns:p14="http://schemas.microsoft.com/office/powerpoint/2010/main" val="30083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59780" y="596527"/>
            <a:ext cx="2908300" cy="5270500"/>
          </a:xfrm>
          <a:prstGeom prst="rect">
            <a:avLst/>
          </a:prstGeom>
        </p:spPr>
      </p:pic>
    </p:spTree>
    <p:extLst>
      <p:ext uri="{BB962C8B-B14F-4D97-AF65-F5344CB8AC3E}">
        <p14:creationId xmlns:p14="http://schemas.microsoft.com/office/powerpoint/2010/main" val="3051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5250" y="1022350"/>
            <a:ext cx="9461500" cy="4813300"/>
          </a:xfrm>
          <a:prstGeom prst="rect">
            <a:avLst/>
          </a:prstGeom>
        </p:spPr>
      </p:pic>
    </p:spTree>
    <p:extLst>
      <p:ext uri="{BB962C8B-B14F-4D97-AF65-F5344CB8AC3E}">
        <p14:creationId xmlns:p14="http://schemas.microsoft.com/office/powerpoint/2010/main" val="19647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317" y="2151530"/>
            <a:ext cx="10666703" cy="523220"/>
          </a:xfrm>
          <a:prstGeom prst="rect">
            <a:avLst/>
          </a:prstGeom>
          <a:noFill/>
        </p:spPr>
        <p:txBody>
          <a:bodyPr wrap="none" rtlCol="0">
            <a:spAutoFit/>
          </a:bodyPr>
          <a:lstStyle/>
          <a:p>
            <a:r>
              <a:rPr lang="en-US" sz="2800" b="1" dirty="0" err="1"/>
              <a:t>xmlns:card_view</a:t>
            </a:r>
            <a:r>
              <a:rPr lang="en-US" sz="2800" b="1" dirty="0"/>
              <a:t>="http://</a:t>
            </a:r>
            <a:r>
              <a:rPr lang="en-US" sz="2800" b="1" dirty="0" err="1"/>
              <a:t>schemas.android.com</a:t>
            </a:r>
            <a:r>
              <a:rPr lang="en-US" sz="2800" b="1" dirty="0"/>
              <a:t>/</a:t>
            </a:r>
            <a:r>
              <a:rPr lang="en-US" sz="2800" b="1" dirty="0" err="1"/>
              <a:t>apk</a:t>
            </a:r>
            <a:r>
              <a:rPr lang="en-US" sz="2800" b="1" dirty="0"/>
              <a:t>/res-auto"</a:t>
            </a:r>
            <a:endParaRPr lang="en-US" sz="2800" dirty="0"/>
          </a:p>
        </p:txBody>
      </p:sp>
      <p:sp>
        <p:nvSpPr>
          <p:cNvPr id="3" name="Rectangle 2"/>
          <p:cNvSpPr/>
          <p:nvPr/>
        </p:nvSpPr>
        <p:spPr>
          <a:xfrm>
            <a:off x="2660850" y="3172617"/>
            <a:ext cx="5953874" cy="523220"/>
          </a:xfrm>
          <a:prstGeom prst="rect">
            <a:avLst/>
          </a:prstGeom>
        </p:spPr>
        <p:txBody>
          <a:bodyPr wrap="none">
            <a:spAutoFit/>
          </a:bodyPr>
          <a:lstStyle/>
          <a:p>
            <a:r>
              <a:rPr lang="en-US" sz="2800" b="1" dirty="0" err="1">
                <a:latin typeface="Ubuntu Mono Bold" charset="0"/>
              </a:rPr>
              <a:t>card_view:cardCornerRadius</a:t>
            </a:r>
            <a:r>
              <a:rPr lang="en-US" sz="2800" b="1" dirty="0">
                <a:latin typeface="Ubuntu Mono Bold" charset="0"/>
              </a:rPr>
              <a:t>="4dp"</a:t>
            </a:r>
            <a:endParaRPr lang="en-US" sz="2800" dirty="0"/>
          </a:p>
        </p:txBody>
      </p:sp>
    </p:spTree>
    <p:extLst>
      <p:ext uri="{BB962C8B-B14F-4D97-AF65-F5344CB8AC3E}">
        <p14:creationId xmlns:p14="http://schemas.microsoft.com/office/powerpoint/2010/main" val="178339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1512" y="0"/>
            <a:ext cx="7808976" cy="6858000"/>
          </a:xfrm>
          <a:prstGeom prst="rect">
            <a:avLst/>
          </a:prstGeom>
        </p:spPr>
      </p:pic>
    </p:spTree>
    <p:extLst>
      <p:ext uri="{BB962C8B-B14F-4D97-AF65-F5344CB8AC3E}">
        <p14:creationId xmlns:p14="http://schemas.microsoft.com/office/powerpoint/2010/main" val="73904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5950" y="2247900"/>
            <a:ext cx="10960100" cy="2362200"/>
          </a:xfrm>
          <a:prstGeom prst="rect">
            <a:avLst/>
          </a:prstGeom>
        </p:spPr>
      </p:pic>
    </p:spTree>
    <p:extLst>
      <p:ext uri="{BB962C8B-B14F-4D97-AF65-F5344CB8AC3E}">
        <p14:creationId xmlns:p14="http://schemas.microsoft.com/office/powerpoint/2010/main" val="1496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Recycler View</a:t>
            </a:r>
            <a:endParaRPr lang="en-US" dirty="0"/>
          </a:p>
        </p:txBody>
      </p:sp>
      <p:sp>
        <p:nvSpPr>
          <p:cNvPr id="3" name="Content Placeholder 2"/>
          <p:cNvSpPr>
            <a:spLocks noGrp="1"/>
          </p:cNvSpPr>
          <p:nvPr>
            <p:ph idx="1"/>
          </p:nvPr>
        </p:nvSpPr>
        <p:spPr>
          <a:xfrm>
            <a:off x="699247" y="1981201"/>
            <a:ext cx="10829365" cy="3809999"/>
          </a:xfrm>
        </p:spPr>
        <p:txBody>
          <a:bodyPr/>
          <a:lstStyle/>
          <a:p>
            <a:pPr fontAlgn="base"/>
            <a:r>
              <a:rPr lang="en-US" sz="3200" dirty="0"/>
              <a:t>Specify what type of data the adapter should work with.</a:t>
            </a:r>
          </a:p>
          <a:p>
            <a:pPr fontAlgn="base"/>
            <a:r>
              <a:rPr lang="en-US" sz="3200" dirty="0" smtClean="0"/>
              <a:t>Create </a:t>
            </a:r>
            <a:r>
              <a:rPr lang="en-US" sz="3200" dirty="0"/>
              <a:t>the views.</a:t>
            </a:r>
          </a:p>
          <a:p>
            <a:pPr fontAlgn="base"/>
            <a:r>
              <a:rPr lang="en-US" sz="3200" dirty="0" smtClean="0"/>
              <a:t>Bind </a:t>
            </a:r>
            <a:r>
              <a:rPr lang="en-US" sz="3200" dirty="0"/>
              <a:t>the data to the views.</a:t>
            </a:r>
          </a:p>
          <a:p>
            <a:endParaRPr lang="en-US" dirty="0"/>
          </a:p>
        </p:txBody>
      </p:sp>
    </p:spTree>
    <p:extLst>
      <p:ext uri="{BB962C8B-B14F-4D97-AF65-F5344CB8AC3E}">
        <p14:creationId xmlns:p14="http://schemas.microsoft.com/office/powerpoint/2010/main" val="183853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1237" y="0"/>
            <a:ext cx="9469526" cy="6858000"/>
          </a:xfrm>
          <a:prstGeom prst="rect">
            <a:avLst/>
          </a:prstGeom>
        </p:spPr>
      </p:pic>
    </p:spTree>
    <p:extLst>
      <p:ext uri="{BB962C8B-B14F-4D97-AF65-F5344CB8AC3E}">
        <p14:creationId xmlns:p14="http://schemas.microsoft.com/office/powerpoint/2010/main" val="117990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11600" y="1638300"/>
            <a:ext cx="4368800" cy="3581400"/>
          </a:xfrm>
          <a:prstGeom prst="rect">
            <a:avLst/>
          </a:prstGeom>
        </p:spPr>
      </p:pic>
    </p:spTree>
    <p:extLst>
      <p:ext uri="{BB962C8B-B14F-4D97-AF65-F5344CB8AC3E}">
        <p14:creationId xmlns:p14="http://schemas.microsoft.com/office/powerpoint/2010/main" val="130903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normAutofit/>
          </a:bodyPr>
          <a:lstStyle/>
          <a:p>
            <a:r>
              <a:rPr lang="en-US" sz="3200" dirty="0" smtClean="0"/>
              <a:t>Material Design</a:t>
            </a:r>
            <a:endParaRPr lang="en-US" sz="3000" dirty="0" smtClean="0"/>
          </a:p>
          <a:p>
            <a:pPr lvl="1"/>
            <a:endParaRPr lang="en-US" sz="3000"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6900" y="438150"/>
            <a:ext cx="10998200" cy="5981700"/>
          </a:xfrm>
          <a:prstGeom prst="rect">
            <a:avLst/>
          </a:prstGeom>
        </p:spPr>
      </p:pic>
    </p:spTree>
    <p:extLst>
      <p:ext uri="{BB962C8B-B14F-4D97-AF65-F5344CB8AC3E}">
        <p14:creationId xmlns:p14="http://schemas.microsoft.com/office/powerpoint/2010/main" val="156571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2450" y="1009650"/>
            <a:ext cx="11087100" cy="4838700"/>
          </a:xfrm>
          <a:prstGeom prst="rect">
            <a:avLst/>
          </a:prstGeom>
        </p:spPr>
      </p:pic>
    </p:spTree>
    <p:extLst>
      <p:ext uri="{BB962C8B-B14F-4D97-AF65-F5344CB8AC3E}">
        <p14:creationId xmlns:p14="http://schemas.microsoft.com/office/powerpoint/2010/main" val="47229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75150" y="1885950"/>
            <a:ext cx="3441700" cy="3086100"/>
          </a:xfrm>
          <a:prstGeom prst="rect">
            <a:avLst/>
          </a:prstGeom>
        </p:spPr>
      </p:pic>
    </p:spTree>
    <p:extLst>
      <p:ext uri="{BB962C8B-B14F-4D97-AF65-F5344CB8AC3E}">
        <p14:creationId xmlns:p14="http://schemas.microsoft.com/office/powerpoint/2010/main" val="608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6900" y="280147"/>
            <a:ext cx="10998200" cy="5867400"/>
          </a:xfrm>
          <a:prstGeom prst="rect">
            <a:avLst/>
          </a:prstGeom>
        </p:spPr>
      </p:pic>
    </p:spTree>
    <p:extLst>
      <p:ext uri="{BB962C8B-B14F-4D97-AF65-F5344CB8AC3E}">
        <p14:creationId xmlns:p14="http://schemas.microsoft.com/office/powerpoint/2010/main" val="71127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0186" y="0"/>
            <a:ext cx="8271627" cy="6858000"/>
          </a:xfrm>
          <a:prstGeom prst="rect">
            <a:avLst/>
          </a:prstGeom>
        </p:spPr>
      </p:pic>
    </p:spTree>
    <p:extLst>
      <p:ext uri="{BB962C8B-B14F-4D97-AF65-F5344CB8AC3E}">
        <p14:creationId xmlns:p14="http://schemas.microsoft.com/office/powerpoint/2010/main" val="178000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38400" y="0"/>
            <a:ext cx="6164572" cy="6858000"/>
          </a:xfrm>
          <a:prstGeom prst="rect">
            <a:avLst/>
          </a:prstGeom>
        </p:spPr>
      </p:pic>
    </p:spTree>
    <p:extLst>
      <p:ext uri="{BB962C8B-B14F-4D97-AF65-F5344CB8AC3E}">
        <p14:creationId xmlns:p14="http://schemas.microsoft.com/office/powerpoint/2010/main" val="13286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55532" y="0"/>
            <a:ext cx="6880936" cy="6858000"/>
          </a:xfrm>
          <a:prstGeom prst="rect">
            <a:avLst/>
          </a:prstGeom>
        </p:spPr>
      </p:pic>
    </p:spTree>
    <p:extLst>
      <p:ext uri="{BB962C8B-B14F-4D97-AF65-F5344CB8AC3E}">
        <p14:creationId xmlns:p14="http://schemas.microsoft.com/office/powerpoint/2010/main" val="212490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9650" y="1778000"/>
            <a:ext cx="10172700" cy="3302000"/>
          </a:xfrm>
          <a:prstGeom prst="rect">
            <a:avLst/>
          </a:prstGeom>
        </p:spPr>
      </p:pic>
    </p:spTree>
    <p:extLst>
      <p:ext uri="{BB962C8B-B14F-4D97-AF65-F5344CB8AC3E}">
        <p14:creationId xmlns:p14="http://schemas.microsoft.com/office/powerpoint/2010/main" val="12881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54989" y="2026023"/>
            <a:ext cx="8191564" cy="2087656"/>
          </a:xfrm>
          <a:prstGeom prst="rect">
            <a:avLst/>
          </a:prstGeom>
        </p:spPr>
      </p:pic>
    </p:spTree>
    <p:extLst>
      <p:ext uri="{BB962C8B-B14F-4D97-AF65-F5344CB8AC3E}">
        <p14:creationId xmlns:p14="http://schemas.microsoft.com/office/powerpoint/2010/main" val="199827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66210" y="0"/>
            <a:ext cx="7459579" cy="6858000"/>
          </a:xfrm>
          <a:prstGeom prst="rect">
            <a:avLst/>
          </a:prstGeom>
        </p:spPr>
      </p:pic>
    </p:spTree>
    <p:extLst>
      <p:ext uri="{BB962C8B-B14F-4D97-AF65-F5344CB8AC3E}">
        <p14:creationId xmlns:p14="http://schemas.microsoft.com/office/powerpoint/2010/main" val="202703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65400" y="177800"/>
            <a:ext cx="7061200" cy="6502400"/>
          </a:xfrm>
          <a:prstGeom prst="rect">
            <a:avLst/>
          </a:prstGeom>
        </p:spPr>
      </p:pic>
    </p:spTree>
    <p:extLst>
      <p:ext uri="{BB962C8B-B14F-4D97-AF65-F5344CB8AC3E}">
        <p14:creationId xmlns:p14="http://schemas.microsoft.com/office/powerpoint/2010/main" val="81609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2265" y="0"/>
            <a:ext cx="10227469" cy="6858000"/>
          </a:xfrm>
          <a:prstGeom prst="rect">
            <a:avLst/>
          </a:prstGeom>
        </p:spPr>
      </p:pic>
    </p:spTree>
    <p:extLst>
      <p:ext uri="{BB962C8B-B14F-4D97-AF65-F5344CB8AC3E}">
        <p14:creationId xmlns:p14="http://schemas.microsoft.com/office/powerpoint/2010/main" val="2957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3300" y="2692400"/>
            <a:ext cx="10185400" cy="1473200"/>
          </a:xfrm>
          <a:prstGeom prst="rect">
            <a:avLst/>
          </a:prstGeom>
        </p:spPr>
      </p:pic>
    </p:spTree>
    <p:extLst>
      <p:ext uri="{BB962C8B-B14F-4D97-AF65-F5344CB8AC3E}">
        <p14:creationId xmlns:p14="http://schemas.microsoft.com/office/powerpoint/2010/main" val="201520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2800" y="1117600"/>
            <a:ext cx="10566400" cy="4622800"/>
          </a:xfrm>
          <a:prstGeom prst="rect">
            <a:avLst/>
          </a:prstGeom>
        </p:spPr>
      </p:pic>
    </p:spTree>
    <p:extLst>
      <p:ext uri="{BB962C8B-B14F-4D97-AF65-F5344CB8AC3E}">
        <p14:creationId xmlns:p14="http://schemas.microsoft.com/office/powerpoint/2010/main" val="20554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3759" y="0"/>
            <a:ext cx="7124482" cy="6858000"/>
          </a:xfrm>
          <a:prstGeom prst="rect">
            <a:avLst/>
          </a:prstGeom>
        </p:spPr>
      </p:pic>
    </p:spTree>
    <p:extLst>
      <p:ext uri="{BB962C8B-B14F-4D97-AF65-F5344CB8AC3E}">
        <p14:creationId xmlns:p14="http://schemas.microsoft.com/office/powerpoint/2010/main" val="138704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71593" y="0"/>
            <a:ext cx="8648813" cy="6858000"/>
          </a:xfrm>
          <a:prstGeom prst="rect">
            <a:avLst/>
          </a:prstGeom>
        </p:spPr>
      </p:pic>
    </p:spTree>
    <p:extLst>
      <p:ext uri="{BB962C8B-B14F-4D97-AF65-F5344CB8AC3E}">
        <p14:creationId xmlns:p14="http://schemas.microsoft.com/office/powerpoint/2010/main" val="8966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7576" y="836332"/>
            <a:ext cx="5994400" cy="1384300"/>
          </a:xfrm>
          <a:prstGeom prst="rect">
            <a:avLst/>
          </a:prstGeom>
        </p:spPr>
      </p:pic>
      <p:pic>
        <p:nvPicPr>
          <p:cNvPr id="3" name="Picture 2"/>
          <p:cNvPicPr>
            <a:picLocks noChangeAspect="1"/>
          </p:cNvPicPr>
          <p:nvPr/>
        </p:nvPicPr>
        <p:blipFill>
          <a:blip r:embed="rId4"/>
          <a:stretch>
            <a:fillRect/>
          </a:stretch>
        </p:blipFill>
        <p:spPr>
          <a:xfrm>
            <a:off x="3491006" y="2901950"/>
            <a:ext cx="4851400" cy="2882900"/>
          </a:xfrm>
          <a:prstGeom prst="rect">
            <a:avLst/>
          </a:prstGeom>
        </p:spPr>
      </p:pic>
    </p:spTree>
    <p:extLst>
      <p:ext uri="{BB962C8B-B14F-4D97-AF65-F5344CB8AC3E}">
        <p14:creationId xmlns:p14="http://schemas.microsoft.com/office/powerpoint/2010/main" val="121364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4618" y="1252444"/>
            <a:ext cx="7747000" cy="2882900"/>
          </a:xfrm>
          <a:prstGeom prst="rect">
            <a:avLst/>
          </a:prstGeom>
        </p:spPr>
      </p:pic>
    </p:spTree>
    <p:extLst>
      <p:ext uri="{BB962C8B-B14F-4D97-AF65-F5344CB8AC3E}">
        <p14:creationId xmlns:p14="http://schemas.microsoft.com/office/powerpoint/2010/main" val="60175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6400" y="1974850"/>
            <a:ext cx="6299200" cy="2908300"/>
          </a:xfrm>
          <a:prstGeom prst="rect">
            <a:avLst/>
          </a:prstGeom>
        </p:spPr>
      </p:pic>
    </p:spTree>
    <p:extLst>
      <p:ext uri="{BB962C8B-B14F-4D97-AF65-F5344CB8AC3E}">
        <p14:creationId xmlns:p14="http://schemas.microsoft.com/office/powerpoint/2010/main" val="157913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4250" y="1517650"/>
            <a:ext cx="10223500" cy="3822700"/>
          </a:xfrm>
          <a:prstGeom prst="rect">
            <a:avLst/>
          </a:prstGeom>
        </p:spPr>
      </p:pic>
    </p:spTree>
    <p:extLst>
      <p:ext uri="{BB962C8B-B14F-4D97-AF65-F5344CB8AC3E}">
        <p14:creationId xmlns:p14="http://schemas.microsoft.com/office/powerpoint/2010/main" val="1997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85661" y="0"/>
            <a:ext cx="6420678" cy="6858000"/>
          </a:xfrm>
          <a:prstGeom prst="rect">
            <a:avLst/>
          </a:prstGeom>
        </p:spPr>
      </p:pic>
    </p:spTree>
    <p:extLst>
      <p:ext uri="{BB962C8B-B14F-4D97-AF65-F5344CB8AC3E}">
        <p14:creationId xmlns:p14="http://schemas.microsoft.com/office/powerpoint/2010/main" val="186830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Card views and recycler views have their own support libraries.</a:t>
            </a:r>
          </a:p>
          <a:p>
            <a:pPr fontAlgn="base"/>
            <a:r>
              <a:rPr lang="en-US" dirty="0"/>
              <a:t>Add a card view to a layout using the &lt;android.support.v7.widget.CardView&gt; element.</a:t>
            </a:r>
          </a:p>
          <a:p>
            <a:pPr fontAlgn="base"/>
            <a:r>
              <a:rPr lang="en-US" dirty="0"/>
              <a:t>Give the card view rounded corners using the </a:t>
            </a:r>
            <a:r>
              <a:rPr lang="en-US" dirty="0" err="1"/>
              <a:t>cardCornerRadius</a:t>
            </a:r>
            <a:r>
              <a:rPr lang="en-US" dirty="0"/>
              <a:t> attribute. This requires a namespace </a:t>
            </a:r>
            <a:r>
              <a:rPr lang="en-US" dirty="0" err="1"/>
              <a:t>of"http</a:t>
            </a:r>
            <a:r>
              <a:rPr lang="en-US" dirty="0"/>
              <a:t>://</a:t>
            </a:r>
            <a:r>
              <a:rPr lang="en-US" dirty="0" err="1"/>
              <a:t>schemas.android.com</a:t>
            </a:r>
            <a:r>
              <a:rPr lang="en-US" dirty="0"/>
              <a:t>/</a:t>
            </a:r>
            <a:r>
              <a:rPr lang="en-US" dirty="0" err="1"/>
              <a:t>apk</a:t>
            </a:r>
            <a:r>
              <a:rPr lang="en-US" dirty="0"/>
              <a:t>/res-auto".</a:t>
            </a:r>
          </a:p>
          <a:p>
            <a:pPr fontAlgn="base"/>
            <a:r>
              <a:rPr lang="en-US" dirty="0"/>
              <a:t>Recycler views work with adapters that are subclasses of </a:t>
            </a:r>
            <a:r>
              <a:rPr lang="en-US" dirty="0" err="1"/>
              <a:t>RecyclerView.Adapter</a:t>
            </a:r>
            <a:r>
              <a:rPr lang="en-US" dirty="0"/>
              <a:t>.</a:t>
            </a:r>
          </a:p>
          <a:p>
            <a:pPr fontAlgn="base"/>
            <a:r>
              <a:rPr lang="en-US" dirty="0"/>
              <a:t>When you create your own </a:t>
            </a:r>
            <a:r>
              <a:rPr lang="en-US" dirty="0" err="1"/>
              <a:t>RecyclerView.Adapter</a:t>
            </a:r>
            <a:r>
              <a:rPr lang="en-US" dirty="0"/>
              <a:t>, you must define the </a:t>
            </a:r>
            <a:r>
              <a:rPr lang="en-US" dirty="0" err="1"/>
              <a:t>ViewHolder</a:t>
            </a:r>
            <a:r>
              <a:rPr lang="en-US" dirty="0"/>
              <a:t> and implement the </a:t>
            </a:r>
            <a:r>
              <a:rPr lang="en-US" dirty="0" err="1"/>
              <a:t>onCreateViewHolder</a:t>
            </a:r>
            <a:r>
              <a:rPr lang="en-US" dirty="0"/>
              <a:t>(),</a:t>
            </a:r>
            <a:r>
              <a:rPr lang="en-US" dirty="0" err="1"/>
              <a:t>onBindViewHolder</a:t>
            </a:r>
            <a:r>
              <a:rPr lang="en-US" dirty="0"/>
              <a:t>(), and </a:t>
            </a:r>
            <a:r>
              <a:rPr lang="en-US" dirty="0" err="1"/>
              <a:t>getItemCount</a:t>
            </a:r>
            <a:r>
              <a:rPr lang="en-US" dirty="0"/>
              <a:t>() methods</a:t>
            </a:r>
            <a:r>
              <a:rPr lang="en-US" dirty="0" smtClean="0"/>
              <a:t>.</a:t>
            </a:r>
            <a:endParaRPr lang="en-US" dirty="0"/>
          </a:p>
        </p:txBody>
      </p:sp>
    </p:spTree>
    <p:extLst>
      <p:ext uri="{BB962C8B-B14F-4D97-AF65-F5344CB8AC3E}">
        <p14:creationId xmlns:p14="http://schemas.microsoft.com/office/powerpoint/2010/main" val="83741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7100" y="6350"/>
            <a:ext cx="10337800" cy="6845300"/>
          </a:xfrm>
          <a:prstGeom prst="rect">
            <a:avLst/>
          </a:prstGeom>
        </p:spPr>
      </p:pic>
    </p:spTree>
    <p:extLst>
      <p:ext uri="{BB962C8B-B14F-4D97-AF65-F5344CB8AC3E}">
        <p14:creationId xmlns:p14="http://schemas.microsoft.com/office/powerpoint/2010/main" val="134938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72519" y="0"/>
            <a:ext cx="8246962" cy="6858000"/>
          </a:xfrm>
          <a:prstGeom prst="rect">
            <a:avLst/>
          </a:prstGeom>
        </p:spPr>
      </p:pic>
    </p:spTree>
    <p:extLst>
      <p:ext uri="{BB962C8B-B14F-4D97-AF65-F5344CB8AC3E}">
        <p14:creationId xmlns:p14="http://schemas.microsoft.com/office/powerpoint/2010/main" val="83298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err="1" smtClean="0"/>
              <a:t>PizzaDetailActivity.java</a:t>
            </a:r>
            <a:r>
              <a:rPr lang="en-US" dirty="0" smtClean="0"/>
              <a:t> needs to do</a:t>
            </a:r>
            <a:endParaRPr lang="en-US" dirty="0"/>
          </a:p>
        </p:txBody>
      </p:sp>
      <p:sp>
        <p:nvSpPr>
          <p:cNvPr id="3" name="Content Placeholder 2"/>
          <p:cNvSpPr>
            <a:spLocks noGrp="1"/>
          </p:cNvSpPr>
          <p:nvPr>
            <p:ph idx="1"/>
          </p:nvPr>
        </p:nvSpPr>
        <p:spPr/>
        <p:txBody>
          <a:bodyPr>
            <a:normAutofit/>
          </a:bodyPr>
          <a:lstStyle/>
          <a:p>
            <a:r>
              <a:rPr lang="en-US" sz="3200" dirty="0" smtClean="0"/>
              <a:t>Display the name and image of the selected pizza</a:t>
            </a:r>
          </a:p>
          <a:p>
            <a:r>
              <a:rPr lang="en-US" sz="3200" dirty="0" smtClean="0"/>
              <a:t>Add items to the </a:t>
            </a:r>
            <a:r>
              <a:rPr lang="en-US" sz="3200" dirty="0" err="1" smtClean="0"/>
              <a:t>PizzaDetailActivity</a:t>
            </a:r>
            <a:r>
              <a:rPr lang="en-US" sz="3200" dirty="0" smtClean="0"/>
              <a:t> action bar</a:t>
            </a:r>
          </a:p>
          <a:p>
            <a:r>
              <a:rPr lang="en-US" sz="3200" dirty="0" smtClean="0"/>
              <a:t>Add an intent Share action to menu bar</a:t>
            </a:r>
          </a:p>
          <a:p>
            <a:r>
              <a:rPr lang="en-US" sz="3200" dirty="0" smtClean="0"/>
              <a:t>Add Create Order action</a:t>
            </a:r>
          </a:p>
          <a:p>
            <a:r>
              <a:rPr lang="en-US" sz="3200" dirty="0" smtClean="0"/>
              <a:t>Enable the up button to return to </a:t>
            </a:r>
            <a:r>
              <a:rPr lang="en-US" sz="3200" dirty="0" err="1" smtClean="0"/>
              <a:t>MainActivity</a:t>
            </a:r>
            <a:endParaRPr lang="en-US" sz="3200" dirty="0"/>
          </a:p>
        </p:txBody>
      </p:sp>
    </p:spTree>
    <p:extLst>
      <p:ext uri="{BB962C8B-B14F-4D97-AF65-F5344CB8AC3E}">
        <p14:creationId xmlns:p14="http://schemas.microsoft.com/office/powerpoint/2010/main" val="115251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6500" y="2457450"/>
            <a:ext cx="9779000" cy="1943100"/>
          </a:xfrm>
          <a:prstGeom prst="rect">
            <a:avLst/>
          </a:prstGeom>
        </p:spPr>
      </p:pic>
    </p:spTree>
    <p:extLst>
      <p:ext uri="{BB962C8B-B14F-4D97-AF65-F5344CB8AC3E}">
        <p14:creationId xmlns:p14="http://schemas.microsoft.com/office/powerpoint/2010/main" val="9846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6355441" cy="6858000"/>
          </a:xfrm>
          <a:prstGeom prst="rect">
            <a:avLst/>
          </a:prstGeom>
        </p:spPr>
      </p:pic>
      <p:pic>
        <p:nvPicPr>
          <p:cNvPr id="3" name="Picture 2"/>
          <p:cNvPicPr>
            <a:picLocks noChangeAspect="1"/>
          </p:cNvPicPr>
          <p:nvPr/>
        </p:nvPicPr>
        <p:blipFill>
          <a:blip r:embed="rId4"/>
          <a:stretch>
            <a:fillRect/>
          </a:stretch>
        </p:blipFill>
        <p:spPr>
          <a:xfrm>
            <a:off x="6355441" y="143435"/>
            <a:ext cx="5644170" cy="4984377"/>
          </a:xfrm>
          <a:prstGeom prst="rect">
            <a:avLst/>
          </a:prstGeom>
        </p:spPr>
      </p:pic>
    </p:spTree>
    <p:extLst>
      <p:ext uri="{BB962C8B-B14F-4D97-AF65-F5344CB8AC3E}">
        <p14:creationId xmlns:p14="http://schemas.microsoft.com/office/powerpoint/2010/main" val="12486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03503" y="307155"/>
            <a:ext cx="8626615" cy="6317761"/>
          </a:xfrm>
          <a:prstGeom prst="rect">
            <a:avLst/>
          </a:prstGeom>
        </p:spPr>
      </p:pic>
    </p:spTree>
    <p:extLst>
      <p:ext uri="{BB962C8B-B14F-4D97-AF65-F5344CB8AC3E}">
        <p14:creationId xmlns:p14="http://schemas.microsoft.com/office/powerpoint/2010/main" val="148791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2441" y="318248"/>
            <a:ext cx="11518900" cy="5791200"/>
          </a:xfrm>
          <a:prstGeom prst="rect">
            <a:avLst/>
          </a:prstGeom>
        </p:spPr>
      </p:pic>
    </p:spTree>
    <p:extLst>
      <p:ext uri="{BB962C8B-B14F-4D97-AF65-F5344CB8AC3E}">
        <p14:creationId xmlns:p14="http://schemas.microsoft.com/office/powerpoint/2010/main" val="106499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2893" y="1810871"/>
            <a:ext cx="8444753" cy="1569660"/>
          </a:xfrm>
          <a:prstGeom prst="rect">
            <a:avLst/>
          </a:prstGeom>
        </p:spPr>
        <p:txBody>
          <a:bodyPr wrap="square">
            <a:spAutoFit/>
          </a:bodyPr>
          <a:lstStyle/>
          <a:p>
            <a:r>
              <a:rPr lang="en-US" sz="3200" dirty="0">
                <a:latin typeface="Ubuntu Mono Bold" charset="0"/>
              </a:rPr>
              <a:t>public static interface Listener {</a:t>
            </a:r>
            <a:r>
              <a:rPr lang="en-US" sz="3200" dirty="0"/>
              <a:t> </a:t>
            </a:r>
            <a:endParaRPr lang="en-US" sz="3200" dirty="0" smtClean="0"/>
          </a:p>
          <a:p>
            <a:r>
              <a:rPr lang="en-US" sz="3200" dirty="0">
                <a:latin typeface="Ubuntu Mono Bold" charset="0"/>
              </a:rPr>
              <a:t>	</a:t>
            </a:r>
            <a:r>
              <a:rPr lang="en-US" sz="3200" dirty="0" smtClean="0">
                <a:latin typeface="Ubuntu Mono Bold" charset="0"/>
              </a:rPr>
              <a:t>public </a:t>
            </a:r>
            <a:r>
              <a:rPr lang="en-US" sz="3200" dirty="0">
                <a:latin typeface="Ubuntu Mono Bold" charset="0"/>
              </a:rPr>
              <a:t>void </a:t>
            </a:r>
            <a:r>
              <a:rPr lang="en-US" sz="3200" dirty="0" err="1">
                <a:latin typeface="Ubuntu Mono Bold" charset="0"/>
              </a:rPr>
              <a:t>onClick</a:t>
            </a:r>
            <a:r>
              <a:rPr lang="en-US" sz="3200" dirty="0">
                <a:latin typeface="Ubuntu Mono Bold" charset="0"/>
              </a:rPr>
              <a:t>(</a:t>
            </a:r>
            <a:r>
              <a:rPr lang="en-US" sz="3200" dirty="0" err="1">
                <a:latin typeface="Ubuntu Mono Bold" charset="0"/>
              </a:rPr>
              <a:t>int</a:t>
            </a:r>
            <a:r>
              <a:rPr lang="en-US" sz="3200" dirty="0">
                <a:latin typeface="Ubuntu Mono Bold" charset="0"/>
              </a:rPr>
              <a:t> position);</a:t>
            </a:r>
            <a:r>
              <a:rPr lang="en-US" sz="3200" dirty="0"/>
              <a:t> </a:t>
            </a:r>
            <a:endParaRPr lang="en-US" sz="3200" dirty="0" smtClean="0"/>
          </a:p>
          <a:p>
            <a:r>
              <a:rPr lang="en-US" sz="3200" dirty="0" smtClean="0">
                <a:latin typeface="Ubuntu Mono Bold" charset="0"/>
              </a:rPr>
              <a:t>}</a:t>
            </a:r>
            <a:endParaRPr lang="en-US" sz="3200" dirty="0"/>
          </a:p>
        </p:txBody>
      </p:sp>
    </p:spTree>
    <p:extLst>
      <p:ext uri="{BB962C8B-B14F-4D97-AF65-F5344CB8AC3E}">
        <p14:creationId xmlns:p14="http://schemas.microsoft.com/office/powerpoint/2010/main" val="11058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08351" y="0"/>
            <a:ext cx="6975298" cy="6858000"/>
          </a:xfrm>
          <a:prstGeom prst="rect">
            <a:avLst/>
          </a:prstGeom>
        </p:spPr>
      </p:pic>
    </p:spTree>
    <p:extLst>
      <p:ext uri="{BB962C8B-B14F-4D97-AF65-F5344CB8AC3E}">
        <p14:creationId xmlns:p14="http://schemas.microsoft.com/office/powerpoint/2010/main" val="205339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86901" y="0"/>
            <a:ext cx="7018198" cy="6858000"/>
          </a:xfrm>
          <a:prstGeom prst="rect">
            <a:avLst/>
          </a:prstGeom>
        </p:spPr>
      </p:pic>
    </p:spTree>
    <p:extLst>
      <p:ext uri="{BB962C8B-B14F-4D97-AF65-F5344CB8AC3E}">
        <p14:creationId xmlns:p14="http://schemas.microsoft.com/office/powerpoint/2010/main" val="89170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smtClean="0"/>
              <a:t>You </a:t>
            </a:r>
            <a:r>
              <a:rPr lang="en-US" dirty="0"/>
              <a:t>add a recycler view to a layout using the &lt;android.support.v7.widget.RecyclerView&gt; element. You give it a scrollbar using </a:t>
            </a:r>
            <a:r>
              <a:rPr lang="en-US" dirty="0" err="1"/>
              <a:t>theandroid:scrollbars</a:t>
            </a:r>
            <a:r>
              <a:rPr lang="en-US" dirty="0"/>
              <a:t> attribute.</a:t>
            </a:r>
          </a:p>
          <a:p>
            <a:pPr fontAlgn="base"/>
            <a:r>
              <a:rPr lang="en-US" dirty="0"/>
              <a:t>Use a layout manager to specify how items in a recycler view should be arranged. A </a:t>
            </a:r>
            <a:r>
              <a:rPr lang="en-US" dirty="0" err="1"/>
              <a:t>LinearLayoutManager</a:t>
            </a:r>
            <a:r>
              <a:rPr lang="en-US" dirty="0"/>
              <a:t> arranges items in a linear list, </a:t>
            </a:r>
            <a:r>
              <a:rPr lang="en-US" dirty="0" err="1"/>
              <a:t>aGridLayoutManager</a:t>
            </a:r>
            <a:r>
              <a:rPr lang="en-US" dirty="0"/>
              <a:t> arranges items in a grid, and a </a:t>
            </a:r>
            <a:r>
              <a:rPr lang="en-US" dirty="0" err="1"/>
              <a:t>StaggeredGridLayoutManager</a:t>
            </a:r>
            <a:r>
              <a:rPr lang="en-US" dirty="0"/>
              <a:t> arranges items in a staggered grid.</a:t>
            </a:r>
          </a:p>
        </p:txBody>
      </p:sp>
    </p:spTree>
    <p:extLst>
      <p:ext uri="{BB962C8B-B14F-4D97-AF65-F5344CB8AC3E}">
        <p14:creationId xmlns:p14="http://schemas.microsoft.com/office/powerpoint/2010/main" val="194615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01848" y="0"/>
            <a:ext cx="7388304" cy="6858000"/>
          </a:xfrm>
          <a:prstGeom prst="rect">
            <a:avLst/>
          </a:prstGeom>
        </p:spPr>
      </p:pic>
    </p:spTree>
    <p:extLst>
      <p:ext uri="{BB962C8B-B14F-4D97-AF65-F5344CB8AC3E}">
        <p14:creationId xmlns:p14="http://schemas.microsoft.com/office/powerpoint/2010/main" val="121463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8150" y="127000"/>
            <a:ext cx="11315700" cy="6604000"/>
          </a:xfrm>
          <a:prstGeom prst="rect">
            <a:avLst/>
          </a:prstGeom>
        </p:spPr>
      </p:pic>
    </p:spTree>
    <p:extLst>
      <p:ext uri="{BB962C8B-B14F-4D97-AF65-F5344CB8AC3E}">
        <p14:creationId xmlns:p14="http://schemas.microsoft.com/office/powerpoint/2010/main" val="10380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2150" y="869950"/>
            <a:ext cx="10807700" cy="5118100"/>
          </a:xfrm>
          <a:prstGeom prst="rect">
            <a:avLst/>
          </a:prstGeom>
        </p:spPr>
      </p:pic>
    </p:spTree>
    <p:extLst>
      <p:ext uri="{BB962C8B-B14F-4D97-AF65-F5344CB8AC3E}">
        <p14:creationId xmlns:p14="http://schemas.microsoft.com/office/powerpoint/2010/main" val="130359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61686" y="0"/>
            <a:ext cx="7068627" cy="6858000"/>
          </a:xfrm>
          <a:prstGeom prst="rect">
            <a:avLst/>
          </a:prstGeom>
        </p:spPr>
      </p:pic>
    </p:spTree>
    <p:extLst>
      <p:ext uri="{BB962C8B-B14F-4D97-AF65-F5344CB8AC3E}">
        <p14:creationId xmlns:p14="http://schemas.microsoft.com/office/powerpoint/2010/main" val="118141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2750" y="44450"/>
            <a:ext cx="11366500" cy="6769100"/>
          </a:xfrm>
          <a:prstGeom prst="rect">
            <a:avLst/>
          </a:prstGeom>
        </p:spPr>
      </p:pic>
    </p:spTree>
    <p:extLst>
      <p:ext uri="{BB962C8B-B14F-4D97-AF65-F5344CB8AC3E}">
        <p14:creationId xmlns:p14="http://schemas.microsoft.com/office/powerpoint/2010/main" val="52618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09966" y="286869"/>
            <a:ext cx="3329179" cy="6230471"/>
          </a:xfrm>
          <a:prstGeom prst="rect">
            <a:avLst/>
          </a:prstGeom>
        </p:spPr>
      </p:pic>
    </p:spTree>
    <p:extLst>
      <p:ext uri="{BB962C8B-B14F-4D97-AF65-F5344CB8AC3E}">
        <p14:creationId xmlns:p14="http://schemas.microsoft.com/office/powerpoint/2010/main" val="164727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37064" y="0"/>
            <a:ext cx="7717872" cy="6858000"/>
          </a:xfrm>
          <a:prstGeom prst="rect">
            <a:avLst/>
          </a:prstGeom>
        </p:spPr>
      </p:pic>
    </p:spTree>
    <p:extLst>
      <p:ext uri="{BB962C8B-B14F-4D97-AF65-F5344CB8AC3E}">
        <p14:creationId xmlns:p14="http://schemas.microsoft.com/office/powerpoint/2010/main" val="64705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2421" y="0"/>
            <a:ext cx="6267157" cy="6858000"/>
          </a:xfrm>
          <a:prstGeom prst="rect">
            <a:avLst/>
          </a:prstGeom>
        </p:spPr>
      </p:pic>
    </p:spTree>
    <p:extLst>
      <p:ext uri="{BB962C8B-B14F-4D97-AF65-F5344CB8AC3E}">
        <p14:creationId xmlns:p14="http://schemas.microsoft.com/office/powerpoint/2010/main" val="113158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30070" y="338956"/>
            <a:ext cx="6531470" cy="6268031"/>
          </a:xfrm>
          <a:prstGeom prst="rect">
            <a:avLst/>
          </a:prstGeom>
        </p:spPr>
      </p:pic>
    </p:spTree>
    <p:extLst>
      <p:ext uri="{BB962C8B-B14F-4D97-AF65-F5344CB8AC3E}">
        <p14:creationId xmlns:p14="http://schemas.microsoft.com/office/powerpoint/2010/main" val="142128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Card views and recycler views have their own support libraries.</a:t>
            </a:r>
          </a:p>
          <a:p>
            <a:pPr fontAlgn="base"/>
            <a:r>
              <a:rPr lang="en-US" dirty="0"/>
              <a:t>Add a card view to a layout using the &lt;android.support.v7.widget.CardView&gt; element.</a:t>
            </a:r>
          </a:p>
          <a:p>
            <a:pPr fontAlgn="base"/>
            <a:r>
              <a:rPr lang="en-US" dirty="0"/>
              <a:t>Give the card view rounded corners using the </a:t>
            </a:r>
            <a:r>
              <a:rPr lang="en-US" dirty="0" err="1"/>
              <a:t>cardCornerRadius</a:t>
            </a:r>
            <a:r>
              <a:rPr lang="en-US" dirty="0"/>
              <a:t> attribute. This requires a namespace </a:t>
            </a:r>
            <a:r>
              <a:rPr lang="en-US" dirty="0" err="1"/>
              <a:t>of"http</a:t>
            </a:r>
            <a:r>
              <a:rPr lang="en-US" dirty="0"/>
              <a:t>://</a:t>
            </a:r>
            <a:r>
              <a:rPr lang="en-US" dirty="0" err="1"/>
              <a:t>schemas.android.com</a:t>
            </a:r>
            <a:r>
              <a:rPr lang="en-US" dirty="0"/>
              <a:t>/</a:t>
            </a:r>
            <a:r>
              <a:rPr lang="en-US" dirty="0" err="1"/>
              <a:t>apk</a:t>
            </a:r>
            <a:r>
              <a:rPr lang="en-US" dirty="0"/>
              <a:t>/res-auto".</a:t>
            </a:r>
          </a:p>
          <a:p>
            <a:pPr fontAlgn="base"/>
            <a:r>
              <a:rPr lang="en-US" dirty="0"/>
              <a:t>Recycler views work with adapters that are subclasses of </a:t>
            </a:r>
            <a:r>
              <a:rPr lang="en-US" dirty="0" err="1"/>
              <a:t>RecyclerView.Adapter</a:t>
            </a:r>
            <a:r>
              <a:rPr lang="en-US" dirty="0"/>
              <a:t>.</a:t>
            </a:r>
          </a:p>
          <a:p>
            <a:pPr fontAlgn="base"/>
            <a:r>
              <a:rPr lang="en-US" dirty="0"/>
              <a:t>When you create your own </a:t>
            </a:r>
            <a:r>
              <a:rPr lang="en-US" dirty="0" err="1"/>
              <a:t>RecyclerView.Adapter</a:t>
            </a:r>
            <a:r>
              <a:rPr lang="en-US" dirty="0"/>
              <a:t>, you must define the </a:t>
            </a:r>
            <a:r>
              <a:rPr lang="en-US" dirty="0" err="1"/>
              <a:t>ViewHolder</a:t>
            </a:r>
            <a:r>
              <a:rPr lang="en-US" dirty="0"/>
              <a:t> and implement the </a:t>
            </a:r>
            <a:r>
              <a:rPr lang="en-US" dirty="0" err="1"/>
              <a:t>onCreateViewHolder</a:t>
            </a:r>
            <a:r>
              <a:rPr lang="en-US" dirty="0"/>
              <a:t>(),</a:t>
            </a:r>
            <a:r>
              <a:rPr lang="en-US" dirty="0" err="1"/>
              <a:t>onBindViewHolder</a:t>
            </a:r>
            <a:r>
              <a:rPr lang="en-US" dirty="0"/>
              <a:t>(), and </a:t>
            </a:r>
            <a:r>
              <a:rPr lang="en-US" dirty="0" err="1"/>
              <a:t>getItemCount</a:t>
            </a:r>
            <a:r>
              <a:rPr lang="en-US" dirty="0"/>
              <a:t>() methods</a:t>
            </a:r>
            <a:r>
              <a:rPr lang="en-US" dirty="0" smtClean="0"/>
              <a:t>.</a:t>
            </a:r>
            <a:endParaRPr lang="en-US" dirty="0"/>
          </a:p>
        </p:txBody>
      </p:sp>
    </p:spTree>
    <p:extLst>
      <p:ext uri="{BB962C8B-B14F-4D97-AF65-F5344CB8AC3E}">
        <p14:creationId xmlns:p14="http://schemas.microsoft.com/office/powerpoint/2010/main" val="214711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079" y="759759"/>
            <a:ext cx="5981700" cy="2362200"/>
          </a:xfrm>
          <a:prstGeom prst="rect">
            <a:avLst/>
          </a:prstGeom>
        </p:spPr>
      </p:pic>
      <p:pic>
        <p:nvPicPr>
          <p:cNvPr id="3" name="Picture 2"/>
          <p:cNvPicPr>
            <a:picLocks noChangeAspect="1"/>
          </p:cNvPicPr>
          <p:nvPr/>
        </p:nvPicPr>
        <p:blipFill>
          <a:blip r:embed="rId4"/>
          <a:stretch>
            <a:fillRect/>
          </a:stretch>
        </p:blipFill>
        <p:spPr>
          <a:xfrm>
            <a:off x="6397813" y="759759"/>
            <a:ext cx="5740400" cy="5257800"/>
          </a:xfrm>
          <a:prstGeom prst="rect">
            <a:avLst/>
          </a:prstGeom>
        </p:spPr>
      </p:pic>
    </p:spTree>
    <p:extLst>
      <p:ext uri="{BB962C8B-B14F-4D97-AF65-F5344CB8AC3E}">
        <p14:creationId xmlns:p14="http://schemas.microsoft.com/office/powerpoint/2010/main" val="28146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smtClean="0"/>
              <a:t>You </a:t>
            </a:r>
            <a:r>
              <a:rPr lang="en-US" dirty="0"/>
              <a:t>add a recycler view to a layout using the &lt;android.support.v7.widget.RecyclerView&gt; element. You give it a scrollbar using </a:t>
            </a:r>
            <a:r>
              <a:rPr lang="en-US" dirty="0" err="1"/>
              <a:t>theandroid:scrollbars</a:t>
            </a:r>
            <a:r>
              <a:rPr lang="en-US" dirty="0"/>
              <a:t> attribute.</a:t>
            </a:r>
          </a:p>
          <a:p>
            <a:pPr fontAlgn="base"/>
            <a:r>
              <a:rPr lang="en-US" dirty="0"/>
              <a:t>Use a layout manager to specify how items in a recycler view should be arranged. A </a:t>
            </a:r>
            <a:r>
              <a:rPr lang="en-US" dirty="0" err="1"/>
              <a:t>LinearLayoutManager</a:t>
            </a:r>
            <a:r>
              <a:rPr lang="en-US" dirty="0"/>
              <a:t> arranges items in a linear list, </a:t>
            </a:r>
            <a:r>
              <a:rPr lang="en-US" dirty="0" err="1"/>
              <a:t>aGridLayoutManager</a:t>
            </a:r>
            <a:r>
              <a:rPr lang="en-US" dirty="0"/>
              <a:t> arranges items in a grid, and a </a:t>
            </a:r>
            <a:r>
              <a:rPr lang="en-US" dirty="0" err="1"/>
              <a:t>StaggeredGridLayoutManager</a:t>
            </a:r>
            <a:r>
              <a:rPr lang="en-US" dirty="0"/>
              <a:t> arranges items in a staggered grid.</a:t>
            </a:r>
          </a:p>
        </p:txBody>
      </p:sp>
    </p:spTree>
    <p:extLst>
      <p:ext uri="{BB962C8B-B14F-4D97-AF65-F5344CB8AC3E}">
        <p14:creationId xmlns:p14="http://schemas.microsoft.com/office/powerpoint/2010/main" val="10590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a:t>
            </a:r>
            <a:endParaRPr lang="en-US" dirty="0"/>
          </a:p>
        </p:txBody>
      </p:sp>
      <p:sp>
        <p:nvSpPr>
          <p:cNvPr id="3" name="Content Placeholder 2"/>
          <p:cNvSpPr>
            <a:spLocks noGrp="1"/>
          </p:cNvSpPr>
          <p:nvPr>
            <p:ph idx="1"/>
          </p:nvPr>
        </p:nvSpPr>
        <p:spPr/>
        <p:txBody>
          <a:bodyPr>
            <a:normAutofit/>
          </a:bodyPr>
          <a:lstStyle/>
          <a:p>
            <a:r>
              <a:rPr lang="en-US" sz="3200" dirty="0" smtClean="0"/>
              <a:t>Material Design</a:t>
            </a:r>
          </a:p>
          <a:p>
            <a:r>
              <a:rPr lang="en-US" sz="3200" dirty="0" smtClean="0"/>
              <a:t>Sample exam</a:t>
            </a:r>
            <a:endParaRPr lang="en-US" sz="32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25800" y="800100"/>
            <a:ext cx="5740400" cy="5257800"/>
          </a:xfrm>
          <a:prstGeom prst="rect">
            <a:avLst/>
          </a:prstGeom>
        </p:spPr>
      </p:pic>
    </p:spTree>
    <p:extLst>
      <p:ext uri="{BB962C8B-B14F-4D97-AF65-F5344CB8AC3E}">
        <p14:creationId xmlns:p14="http://schemas.microsoft.com/office/powerpoint/2010/main" val="3081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5852" y="0"/>
            <a:ext cx="10980295" cy="6858000"/>
          </a:xfrm>
          <a:prstGeom prst="rect">
            <a:avLst/>
          </a:prstGeom>
        </p:spPr>
      </p:pic>
    </p:spTree>
    <p:extLst>
      <p:ext uri="{BB962C8B-B14F-4D97-AF65-F5344CB8AC3E}">
        <p14:creationId xmlns:p14="http://schemas.microsoft.com/office/powerpoint/2010/main" val="157915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4900" y="311150"/>
            <a:ext cx="9982200" cy="6235700"/>
          </a:xfrm>
          <a:prstGeom prst="rect">
            <a:avLst/>
          </a:prstGeom>
        </p:spPr>
      </p:pic>
    </p:spTree>
    <p:extLst>
      <p:ext uri="{BB962C8B-B14F-4D97-AF65-F5344CB8AC3E}">
        <p14:creationId xmlns:p14="http://schemas.microsoft.com/office/powerpoint/2010/main" val="21478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2001</Words>
  <Application>Microsoft Macintosh PowerPoint</Application>
  <PresentationFormat>Widescreen</PresentationFormat>
  <Paragraphs>315</Paragraphs>
  <Slides>61</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Ubuntu Mono Bold</vt:lpstr>
      <vt:lpstr>Arial</vt:lpstr>
      <vt:lpstr>Diamond Grid 16x9</vt:lpstr>
      <vt:lpstr>Building Android apps – Week 10a</vt:lpstr>
      <vt:lpstr>Agenda</vt:lpstr>
      <vt:lpstr>PowerPoint Presentation</vt:lpstr>
      <vt:lpstr>Bullet Points</vt:lpstr>
      <vt:lpstr>Bullet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Recycler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PizzaDetailActivity.java needs to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Bullet Points</vt:lpstr>
      <vt:lpstr>Bullet Points</vt:lpstr>
      <vt:lpstr>Thursday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2016-10-25T20:05:29Z</cp:lastPrinted>
  <dcterms:created xsi:type="dcterms:W3CDTF">2016-08-20T19:03:32Z</dcterms:created>
  <dcterms:modified xsi:type="dcterms:W3CDTF">2017-01-31T14:34:50Z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